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8" r:id="rId3"/>
    <p:sldId id="257" r:id="rId4"/>
    <p:sldId id="269" r:id="rId5"/>
    <p:sldId id="258" r:id="rId6"/>
    <p:sldId id="270" r:id="rId7"/>
    <p:sldId id="271" r:id="rId8"/>
    <p:sldId id="264" r:id="rId9"/>
    <p:sldId id="272" r:id="rId10"/>
    <p:sldId id="274" r:id="rId11"/>
    <p:sldId id="273" r:id="rId12"/>
    <p:sldId id="275" r:id="rId13"/>
    <p:sldId id="259" r:id="rId14"/>
    <p:sldId id="276" r:id="rId15"/>
    <p:sldId id="277" r:id="rId16"/>
    <p:sldId id="278" r:id="rId17"/>
    <p:sldId id="260" r:id="rId18"/>
    <p:sldId id="279" r:id="rId19"/>
    <p:sldId id="280" r:id="rId20"/>
    <p:sldId id="282" r:id="rId21"/>
    <p:sldId id="281" r:id="rId22"/>
    <p:sldId id="261" r:id="rId23"/>
    <p:sldId id="283" r:id="rId24"/>
    <p:sldId id="284" r:id="rId25"/>
    <p:sldId id="289" r:id="rId26"/>
    <p:sldId id="285" r:id="rId27"/>
    <p:sldId id="288" r:id="rId28"/>
    <p:sldId id="290" r:id="rId29"/>
    <p:sldId id="291" r:id="rId30"/>
    <p:sldId id="262" r:id="rId31"/>
    <p:sldId id="292" r:id="rId32"/>
    <p:sldId id="293" r:id="rId33"/>
    <p:sldId id="265" r:id="rId34"/>
    <p:sldId id="286" r:id="rId35"/>
    <p:sldId id="266" r:id="rId36"/>
    <p:sldId id="287" r:id="rId37"/>
    <p:sldId id="267"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B71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79" d="100"/>
          <a:sy n="79" d="100"/>
        </p:scale>
        <p:origin x="-1550" y="-52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52781059-62CF-D141-B0C4-C2F79BBC2CDB}" type="datetimeFigureOut">
              <a:rPr lang="en-US" smtClean="0"/>
              <a:t>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31356-C75E-464D-B541-1674E087A5FB}" type="slidenum">
              <a:rPr lang="en-US" smtClean="0"/>
              <a:t>‹#›</a:t>
            </a:fld>
            <a:endParaRPr lang="en-US"/>
          </a:p>
        </p:txBody>
      </p:sp>
    </p:spTree>
    <p:extLst>
      <p:ext uri="{BB962C8B-B14F-4D97-AF65-F5344CB8AC3E}">
        <p14:creationId xmlns:p14="http://schemas.microsoft.com/office/powerpoint/2010/main" val="735623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52781059-62CF-D141-B0C4-C2F79BBC2CDB}" type="datetimeFigureOut">
              <a:rPr lang="en-US" smtClean="0"/>
              <a:t>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31356-C75E-464D-B541-1674E087A5FB}" type="slidenum">
              <a:rPr lang="en-US" smtClean="0"/>
              <a:t>‹#›</a:t>
            </a:fld>
            <a:endParaRPr lang="en-US"/>
          </a:p>
        </p:txBody>
      </p:sp>
    </p:spTree>
    <p:extLst>
      <p:ext uri="{BB962C8B-B14F-4D97-AF65-F5344CB8AC3E}">
        <p14:creationId xmlns:p14="http://schemas.microsoft.com/office/powerpoint/2010/main" val="2330623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52781059-62CF-D141-B0C4-C2F79BBC2CDB}" type="datetimeFigureOut">
              <a:rPr lang="en-US" smtClean="0"/>
              <a:t>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31356-C75E-464D-B541-1674E087A5FB}" type="slidenum">
              <a:rPr lang="en-US" smtClean="0"/>
              <a:t>‹#›</a:t>
            </a:fld>
            <a:endParaRPr lang="en-US"/>
          </a:p>
        </p:txBody>
      </p:sp>
    </p:spTree>
    <p:extLst>
      <p:ext uri="{BB962C8B-B14F-4D97-AF65-F5344CB8AC3E}">
        <p14:creationId xmlns:p14="http://schemas.microsoft.com/office/powerpoint/2010/main" val="12922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52781059-62CF-D141-B0C4-C2F79BBC2CDB}" type="datetimeFigureOut">
              <a:rPr lang="en-US" smtClean="0"/>
              <a:t>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31356-C75E-464D-B541-1674E087A5FB}" type="slidenum">
              <a:rPr lang="en-US" smtClean="0"/>
              <a:t>‹#›</a:t>
            </a:fld>
            <a:endParaRPr lang="en-US"/>
          </a:p>
        </p:txBody>
      </p:sp>
    </p:spTree>
    <p:extLst>
      <p:ext uri="{BB962C8B-B14F-4D97-AF65-F5344CB8AC3E}">
        <p14:creationId xmlns:p14="http://schemas.microsoft.com/office/powerpoint/2010/main" val="1753304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52781059-62CF-D141-B0C4-C2F79BBC2CDB}" type="datetimeFigureOut">
              <a:rPr lang="en-US" smtClean="0"/>
              <a:t>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31356-C75E-464D-B541-1674E087A5FB}" type="slidenum">
              <a:rPr lang="en-US" smtClean="0"/>
              <a:t>‹#›</a:t>
            </a:fld>
            <a:endParaRPr lang="en-US"/>
          </a:p>
        </p:txBody>
      </p:sp>
    </p:spTree>
    <p:extLst>
      <p:ext uri="{BB962C8B-B14F-4D97-AF65-F5344CB8AC3E}">
        <p14:creationId xmlns:p14="http://schemas.microsoft.com/office/powerpoint/2010/main" val="3217710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52781059-62CF-D141-B0C4-C2F79BBC2CDB}" type="datetimeFigureOut">
              <a:rPr lang="en-US" smtClean="0"/>
              <a:t>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31356-C75E-464D-B541-1674E087A5FB}" type="slidenum">
              <a:rPr lang="en-US" smtClean="0"/>
              <a:t>‹#›</a:t>
            </a:fld>
            <a:endParaRPr lang="en-US"/>
          </a:p>
        </p:txBody>
      </p:sp>
    </p:spTree>
    <p:extLst>
      <p:ext uri="{BB962C8B-B14F-4D97-AF65-F5344CB8AC3E}">
        <p14:creationId xmlns:p14="http://schemas.microsoft.com/office/powerpoint/2010/main" val="962015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52781059-62CF-D141-B0C4-C2F79BBC2CDB}" type="datetimeFigureOut">
              <a:rPr lang="en-US" smtClean="0"/>
              <a:t>1/9/2016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E31356-C75E-464D-B541-1674E087A5FB}" type="slidenum">
              <a:rPr lang="en-US" smtClean="0"/>
              <a:t>‹#›</a:t>
            </a:fld>
            <a:endParaRPr lang="en-US"/>
          </a:p>
        </p:txBody>
      </p:sp>
    </p:spTree>
    <p:extLst>
      <p:ext uri="{BB962C8B-B14F-4D97-AF65-F5344CB8AC3E}">
        <p14:creationId xmlns:p14="http://schemas.microsoft.com/office/powerpoint/2010/main" val="283506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52781059-62CF-D141-B0C4-C2F79BBC2CDB}" type="datetimeFigureOut">
              <a:rPr lang="en-US" smtClean="0"/>
              <a:t>1/9/2016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E31356-C75E-464D-B541-1674E087A5FB}" type="slidenum">
              <a:rPr lang="en-US" smtClean="0"/>
              <a:t>‹#›</a:t>
            </a:fld>
            <a:endParaRPr lang="en-US"/>
          </a:p>
        </p:txBody>
      </p:sp>
    </p:spTree>
    <p:extLst>
      <p:ext uri="{BB962C8B-B14F-4D97-AF65-F5344CB8AC3E}">
        <p14:creationId xmlns:p14="http://schemas.microsoft.com/office/powerpoint/2010/main" val="2279900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781059-62CF-D141-B0C4-C2F79BBC2CDB}" type="datetimeFigureOut">
              <a:rPr lang="en-US" smtClean="0"/>
              <a:t>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E31356-C75E-464D-B541-1674E087A5FB}" type="slidenum">
              <a:rPr lang="en-US" smtClean="0"/>
              <a:t>‹#›</a:t>
            </a:fld>
            <a:endParaRPr lang="en-US"/>
          </a:p>
        </p:txBody>
      </p:sp>
    </p:spTree>
    <p:extLst>
      <p:ext uri="{BB962C8B-B14F-4D97-AF65-F5344CB8AC3E}">
        <p14:creationId xmlns:p14="http://schemas.microsoft.com/office/powerpoint/2010/main" val="2074035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52781059-62CF-D141-B0C4-C2F79BBC2CDB}" type="datetimeFigureOut">
              <a:rPr lang="en-US" smtClean="0"/>
              <a:t>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31356-C75E-464D-B541-1674E087A5FB}" type="slidenum">
              <a:rPr lang="en-US" smtClean="0"/>
              <a:t>‹#›</a:t>
            </a:fld>
            <a:endParaRPr lang="en-US"/>
          </a:p>
        </p:txBody>
      </p:sp>
    </p:spTree>
    <p:extLst>
      <p:ext uri="{BB962C8B-B14F-4D97-AF65-F5344CB8AC3E}">
        <p14:creationId xmlns:p14="http://schemas.microsoft.com/office/powerpoint/2010/main" val="1746854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52781059-62CF-D141-B0C4-C2F79BBC2CDB}" type="datetimeFigureOut">
              <a:rPr lang="en-US" smtClean="0"/>
              <a:t>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31356-C75E-464D-B541-1674E087A5FB}" type="slidenum">
              <a:rPr lang="en-US" smtClean="0"/>
              <a:t>‹#›</a:t>
            </a:fld>
            <a:endParaRPr lang="en-US"/>
          </a:p>
        </p:txBody>
      </p:sp>
    </p:spTree>
    <p:extLst>
      <p:ext uri="{BB962C8B-B14F-4D97-AF65-F5344CB8AC3E}">
        <p14:creationId xmlns:p14="http://schemas.microsoft.com/office/powerpoint/2010/main" val="777240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781059-62CF-D141-B0C4-C2F79BBC2CDB}" type="datetimeFigureOut">
              <a:rPr lang="en-US" smtClean="0"/>
              <a:t>1/9/2016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E31356-C75E-464D-B541-1674E087A5FB}" type="slidenum">
              <a:rPr lang="en-US" smtClean="0"/>
              <a:t>‹#›</a:t>
            </a:fld>
            <a:endParaRPr lang="en-US"/>
          </a:p>
        </p:txBody>
      </p:sp>
    </p:spTree>
    <p:extLst>
      <p:ext uri="{BB962C8B-B14F-4D97-AF65-F5344CB8AC3E}">
        <p14:creationId xmlns:p14="http://schemas.microsoft.com/office/powerpoint/2010/main" val="19877441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5.jpeg"/><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2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6.jpg"/><Relationship Id="rId4" Type="http://schemas.openxmlformats.org/officeDocument/2006/relationships/image" Target="../media/image45.jpeg"/></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9.jpeg"/><Relationship Id="rId4" Type="http://schemas.openxmlformats.org/officeDocument/2006/relationships/image" Target="../media/image48.jpeg"/></Relationships>
</file>

<file path=ppt/slides/_rels/slide2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2.jpeg"/><Relationship Id="rId4" Type="http://schemas.openxmlformats.org/officeDocument/2006/relationships/image" Target="../media/image51.jpeg"/></Relationships>
</file>

<file path=ppt/slides/_rels/slide2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5.jpeg"/><Relationship Id="rId4" Type="http://schemas.openxmlformats.org/officeDocument/2006/relationships/image" Target="../media/image54.jpeg"/></Relationships>
</file>

<file path=ppt/slides/_rels/slide2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2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3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grpSp>
        <p:nvGrpSpPr>
          <p:cNvPr id="9" name="Group 8"/>
          <p:cNvGrpSpPr/>
          <p:nvPr/>
        </p:nvGrpSpPr>
        <p:grpSpPr>
          <a:xfrm>
            <a:off x="1825015" y="3000285"/>
            <a:ext cx="5365714" cy="1200329"/>
            <a:chOff x="2026860" y="3000285"/>
            <a:chExt cx="5365714" cy="1200329"/>
          </a:xfrm>
        </p:grpSpPr>
        <p:sp>
          <p:nvSpPr>
            <p:cNvPr id="7" name="Rectangle 6"/>
            <p:cNvSpPr/>
            <p:nvPr/>
          </p:nvSpPr>
          <p:spPr>
            <a:xfrm>
              <a:off x="2171075" y="3258633"/>
              <a:ext cx="5112166" cy="931181"/>
            </a:xfrm>
            <a:prstGeom prst="rect">
              <a:avLst/>
            </a:prstGeom>
            <a:solidFill>
              <a:srgbClr val="89B714"/>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extBox 5"/>
            <p:cNvSpPr txBox="1"/>
            <p:nvPr/>
          </p:nvSpPr>
          <p:spPr>
            <a:xfrm>
              <a:off x="2026860" y="3000285"/>
              <a:ext cx="5365714" cy="1200329"/>
            </a:xfrm>
            <a:prstGeom prst="rect">
              <a:avLst/>
            </a:prstGeom>
            <a:noFill/>
          </p:spPr>
          <p:txBody>
            <a:bodyPr wrap="square" rtlCol="0">
              <a:spAutoFit/>
            </a:bodyPr>
            <a:lstStyle/>
            <a:p>
              <a:pPr algn="ctr"/>
              <a:r>
                <a:rPr lang="en-US" sz="7200" b="1" dirty="0" err="1" smtClean="0">
                  <a:solidFill>
                    <a:schemeClr val="bg1"/>
                  </a:solidFill>
                  <a:latin typeface="Tahoma"/>
                  <a:cs typeface="Tahoma"/>
                </a:rPr>
                <a:t>rempstone</a:t>
              </a:r>
              <a:endParaRPr lang="en-US" sz="7200" b="1" dirty="0">
                <a:solidFill>
                  <a:schemeClr val="bg1"/>
                </a:solidFill>
                <a:latin typeface="Tahoma"/>
                <a:cs typeface="Tahoma"/>
              </a:endParaRPr>
            </a:p>
          </p:txBody>
        </p:sp>
      </p:gr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145418" y="4200614"/>
            <a:ext cx="3935979" cy="646331"/>
          </a:xfrm>
          <a:prstGeom prst="rect">
            <a:avLst/>
          </a:prstGeom>
          <a:solidFill>
            <a:schemeClr val="bg1"/>
          </a:solidFill>
        </p:spPr>
        <p:txBody>
          <a:bodyPr wrap="square" rtlCol="0">
            <a:spAutoFit/>
          </a:bodyPr>
          <a:lstStyle/>
          <a:p>
            <a:pPr algn="ctr"/>
            <a:r>
              <a:rPr lang="en-US" sz="3600" b="1" dirty="0" smtClean="0">
                <a:solidFill>
                  <a:srgbClr val="89B714"/>
                </a:solidFill>
                <a:latin typeface="Tahoma"/>
                <a:cs typeface="Tahoma"/>
              </a:rPr>
              <a:t>adventure camp</a:t>
            </a:r>
            <a:endParaRPr lang="en-US" sz="3600" b="1" dirty="0">
              <a:solidFill>
                <a:srgbClr val="89B714"/>
              </a:solidFill>
              <a:latin typeface="Tahoma"/>
              <a:cs typeface="Tahoma"/>
            </a:endParaRPr>
          </a:p>
        </p:txBody>
      </p:sp>
    </p:spTree>
    <p:extLst>
      <p:ext uri="{BB962C8B-B14F-4D97-AF65-F5344CB8AC3E}">
        <p14:creationId xmlns:p14="http://schemas.microsoft.com/office/powerpoint/2010/main" val="281877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Girls Flier 704.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8913" y="3277589"/>
            <a:ext cx="5176911" cy="3442095"/>
          </a:xfrm>
          <a:prstGeom prst="rect">
            <a:avLst/>
          </a:prstGeom>
        </p:spPr>
      </p:pic>
      <p:pic>
        <p:nvPicPr>
          <p:cNvPr id="9" name="Picture 8" descr="Girls Flier 708.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64232" y="182334"/>
            <a:ext cx="5724144" cy="2929128"/>
          </a:xfrm>
          <a:prstGeom prst="rect">
            <a:avLst/>
          </a:prstGeom>
        </p:spPr>
      </p:pic>
      <p:pic>
        <p:nvPicPr>
          <p:cNvPr id="7" name="Picture 6" descr="Girls Flier 492.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13803" y="2917937"/>
            <a:ext cx="4369393" cy="2186264"/>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spTree>
    <p:extLst>
      <p:ext uri="{BB962C8B-B14F-4D97-AF65-F5344CB8AC3E}">
        <p14:creationId xmlns:p14="http://schemas.microsoft.com/office/powerpoint/2010/main" val="2080518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pic>
        <p:nvPicPr>
          <p:cNvPr id="5" name="Picture 4" descr="Manoeuvre 082.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4644945" y="362888"/>
            <a:ext cx="3697626" cy="2460450"/>
          </a:xfrm>
          <a:prstGeom prst="rect">
            <a:avLst/>
          </a:prstGeom>
        </p:spPr>
      </p:pic>
      <p:pic>
        <p:nvPicPr>
          <p:cNvPr id="7" name="Picture 6" descr="Manoeuvre and Coasteering475.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685799" y="1573872"/>
            <a:ext cx="3309049" cy="4964996"/>
          </a:xfrm>
          <a:prstGeom prst="rect">
            <a:avLst/>
          </a:prstGeom>
        </p:spPr>
      </p:pic>
      <p:pic>
        <p:nvPicPr>
          <p:cNvPr id="9" name="Picture 8" descr="Girls Flier 791.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85066" y="3074766"/>
            <a:ext cx="2387334" cy="3590551"/>
          </a:xfrm>
          <a:prstGeom prst="rect">
            <a:avLst/>
          </a:prstGeom>
        </p:spPr>
      </p:pic>
    </p:spTree>
    <p:extLst>
      <p:ext uri="{BB962C8B-B14F-4D97-AF65-F5344CB8AC3E}">
        <p14:creationId xmlns:p14="http://schemas.microsoft.com/office/powerpoint/2010/main" val="2466796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pic>
        <p:nvPicPr>
          <p:cNvPr id="5" name="Picture 4" descr="Manoeuvre and Coasteering397.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3633" y="1664157"/>
            <a:ext cx="2957154" cy="4444085"/>
          </a:xfrm>
          <a:prstGeom prst="rect">
            <a:avLst/>
          </a:prstGeom>
        </p:spPr>
      </p:pic>
      <p:pic>
        <p:nvPicPr>
          <p:cNvPr id="7" name="Picture 6" descr="Girls Flier 137.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81141" y="300400"/>
            <a:ext cx="4052671" cy="2880271"/>
          </a:xfrm>
          <a:prstGeom prst="rect">
            <a:avLst/>
          </a:prstGeom>
        </p:spPr>
      </p:pic>
      <p:pic>
        <p:nvPicPr>
          <p:cNvPr id="9" name="Picture 8" descr="Girls Flier 136.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82519" y="3507735"/>
            <a:ext cx="3494522" cy="2600507"/>
          </a:xfrm>
          <a:prstGeom prst="rect">
            <a:avLst/>
          </a:prstGeom>
        </p:spPr>
      </p:pic>
    </p:spTree>
    <p:extLst>
      <p:ext uri="{BB962C8B-B14F-4D97-AF65-F5344CB8AC3E}">
        <p14:creationId xmlns:p14="http://schemas.microsoft.com/office/powerpoint/2010/main" val="415919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sp>
        <p:nvSpPr>
          <p:cNvPr id="5" name="TextBox 4"/>
          <p:cNvSpPr txBox="1"/>
          <p:nvPr/>
        </p:nvSpPr>
        <p:spPr>
          <a:xfrm>
            <a:off x="1177429" y="2183082"/>
            <a:ext cx="2985625" cy="461665"/>
          </a:xfrm>
          <a:prstGeom prst="rect">
            <a:avLst/>
          </a:prstGeom>
          <a:solidFill>
            <a:schemeClr val="bg1"/>
          </a:solidFill>
        </p:spPr>
        <p:txBody>
          <a:bodyPr wrap="square" rtlCol="0">
            <a:spAutoFit/>
          </a:bodyPr>
          <a:lstStyle/>
          <a:p>
            <a:r>
              <a:rPr lang="en-US" sz="2400" b="1" dirty="0" smtClean="0">
                <a:solidFill>
                  <a:srgbClr val="89B714"/>
                </a:solidFill>
                <a:latin typeface="Tahoma"/>
                <a:cs typeface="Tahoma"/>
              </a:rPr>
              <a:t>Archery, Abseiling</a:t>
            </a:r>
            <a:endParaRPr lang="en-US" sz="2400" b="1" dirty="0">
              <a:solidFill>
                <a:srgbClr val="89B714"/>
              </a:solidFill>
              <a:latin typeface="Tahoma"/>
              <a:cs typeface="Tahoma"/>
            </a:endParaRPr>
          </a:p>
        </p:txBody>
      </p:sp>
      <p:sp>
        <p:nvSpPr>
          <p:cNvPr id="11" name="TextBox 10"/>
          <p:cNvSpPr txBox="1"/>
          <p:nvPr/>
        </p:nvSpPr>
        <p:spPr>
          <a:xfrm>
            <a:off x="446092" y="2030790"/>
            <a:ext cx="563134" cy="646331"/>
          </a:xfrm>
          <a:prstGeom prst="rect">
            <a:avLst/>
          </a:prstGeom>
          <a:solidFill>
            <a:srgbClr val="89B714"/>
          </a:solidFill>
        </p:spPr>
        <p:txBody>
          <a:bodyPr wrap="square" rtlCol="0">
            <a:spAutoFit/>
          </a:bodyPr>
          <a:lstStyle/>
          <a:p>
            <a:pPr algn="ctr"/>
            <a:r>
              <a:rPr lang="en-US" sz="3600" b="1" dirty="0" smtClean="0">
                <a:solidFill>
                  <a:schemeClr val="bg1"/>
                </a:solidFill>
                <a:latin typeface="Tahoma"/>
                <a:cs typeface="Tahoma"/>
              </a:rPr>
              <a:t>A</a:t>
            </a:r>
            <a:endParaRPr lang="en-US" sz="3600" b="1" dirty="0">
              <a:solidFill>
                <a:schemeClr val="bg1"/>
              </a:solidFill>
              <a:latin typeface="Tahoma"/>
              <a:cs typeface="Tahoma"/>
            </a:endParaRPr>
          </a:p>
        </p:txBody>
      </p:sp>
      <p:sp>
        <p:nvSpPr>
          <p:cNvPr id="12" name="TextBox 11"/>
          <p:cNvSpPr txBox="1"/>
          <p:nvPr/>
        </p:nvSpPr>
        <p:spPr>
          <a:xfrm>
            <a:off x="1177428" y="3086854"/>
            <a:ext cx="6474655" cy="461665"/>
          </a:xfrm>
          <a:prstGeom prst="rect">
            <a:avLst/>
          </a:prstGeom>
          <a:solidFill>
            <a:schemeClr val="bg1"/>
          </a:solidFill>
        </p:spPr>
        <p:txBody>
          <a:bodyPr wrap="square" rtlCol="0">
            <a:spAutoFit/>
          </a:bodyPr>
          <a:lstStyle/>
          <a:p>
            <a:r>
              <a:rPr lang="en-US" sz="2400" b="1" dirty="0" smtClean="0">
                <a:solidFill>
                  <a:srgbClr val="89B714"/>
                </a:solidFill>
                <a:latin typeface="Tahoma"/>
                <a:cs typeface="Tahoma"/>
              </a:rPr>
              <a:t>Beach Games, Banana Rides, Badminton</a:t>
            </a:r>
            <a:endParaRPr lang="en-US" sz="2400" b="1" dirty="0">
              <a:solidFill>
                <a:srgbClr val="89B714"/>
              </a:solidFill>
              <a:latin typeface="Tahoma"/>
              <a:cs typeface="Tahoma"/>
            </a:endParaRPr>
          </a:p>
        </p:txBody>
      </p:sp>
      <p:sp>
        <p:nvSpPr>
          <p:cNvPr id="13" name="TextBox 12"/>
          <p:cNvSpPr txBox="1"/>
          <p:nvPr/>
        </p:nvSpPr>
        <p:spPr>
          <a:xfrm>
            <a:off x="446092" y="2934562"/>
            <a:ext cx="563134" cy="646331"/>
          </a:xfrm>
          <a:prstGeom prst="rect">
            <a:avLst/>
          </a:prstGeom>
          <a:solidFill>
            <a:srgbClr val="89B714"/>
          </a:solidFill>
        </p:spPr>
        <p:txBody>
          <a:bodyPr wrap="square" rtlCol="0">
            <a:spAutoFit/>
          </a:bodyPr>
          <a:lstStyle/>
          <a:p>
            <a:pPr algn="ctr"/>
            <a:r>
              <a:rPr lang="en-US" sz="3600" b="1" dirty="0" smtClean="0">
                <a:solidFill>
                  <a:schemeClr val="bg1"/>
                </a:solidFill>
                <a:latin typeface="Tahoma"/>
                <a:cs typeface="Tahoma"/>
              </a:rPr>
              <a:t>B</a:t>
            </a:r>
            <a:endParaRPr lang="en-US" sz="3600" b="1" dirty="0">
              <a:solidFill>
                <a:schemeClr val="bg1"/>
              </a:solidFill>
              <a:latin typeface="Tahoma"/>
              <a:cs typeface="Tahoma"/>
            </a:endParaRPr>
          </a:p>
        </p:txBody>
      </p:sp>
      <p:sp>
        <p:nvSpPr>
          <p:cNvPr id="14" name="TextBox 13"/>
          <p:cNvSpPr txBox="1"/>
          <p:nvPr/>
        </p:nvSpPr>
        <p:spPr>
          <a:xfrm>
            <a:off x="1177430" y="4022746"/>
            <a:ext cx="6021709" cy="461665"/>
          </a:xfrm>
          <a:prstGeom prst="rect">
            <a:avLst/>
          </a:prstGeom>
          <a:solidFill>
            <a:schemeClr val="bg1"/>
          </a:solidFill>
        </p:spPr>
        <p:txBody>
          <a:bodyPr wrap="square" rtlCol="0">
            <a:spAutoFit/>
          </a:bodyPr>
          <a:lstStyle/>
          <a:p>
            <a:r>
              <a:rPr lang="en-US" sz="2400" b="1" dirty="0" smtClean="0">
                <a:solidFill>
                  <a:srgbClr val="89B714"/>
                </a:solidFill>
                <a:latin typeface="Tahoma"/>
                <a:cs typeface="Tahoma"/>
              </a:rPr>
              <a:t>Climbing, </a:t>
            </a:r>
            <a:r>
              <a:rPr lang="en-US" sz="2400" b="1" dirty="0" err="1" smtClean="0">
                <a:solidFill>
                  <a:srgbClr val="89B714"/>
                </a:solidFill>
                <a:latin typeface="Tahoma"/>
                <a:cs typeface="Tahoma"/>
              </a:rPr>
              <a:t>Coasteering</a:t>
            </a:r>
            <a:r>
              <a:rPr lang="en-US" sz="2400" b="1" dirty="0" smtClean="0">
                <a:solidFill>
                  <a:srgbClr val="89B714"/>
                </a:solidFill>
                <a:latin typeface="Tahoma"/>
                <a:cs typeface="Tahoma"/>
              </a:rPr>
              <a:t>, Crocker, Crafts</a:t>
            </a:r>
            <a:endParaRPr lang="en-US" sz="2400" b="1" dirty="0">
              <a:solidFill>
                <a:srgbClr val="89B714"/>
              </a:solidFill>
              <a:latin typeface="Tahoma"/>
              <a:cs typeface="Tahoma"/>
            </a:endParaRPr>
          </a:p>
        </p:txBody>
      </p:sp>
      <p:sp>
        <p:nvSpPr>
          <p:cNvPr id="15" name="TextBox 14"/>
          <p:cNvSpPr txBox="1"/>
          <p:nvPr/>
        </p:nvSpPr>
        <p:spPr>
          <a:xfrm>
            <a:off x="446092" y="3870454"/>
            <a:ext cx="563134" cy="646331"/>
          </a:xfrm>
          <a:prstGeom prst="rect">
            <a:avLst/>
          </a:prstGeom>
          <a:solidFill>
            <a:srgbClr val="89B714"/>
          </a:solidFill>
        </p:spPr>
        <p:txBody>
          <a:bodyPr wrap="square" rtlCol="0">
            <a:spAutoFit/>
          </a:bodyPr>
          <a:lstStyle/>
          <a:p>
            <a:pPr algn="ctr"/>
            <a:r>
              <a:rPr lang="en-US" sz="3600" b="1" dirty="0" smtClean="0">
                <a:solidFill>
                  <a:schemeClr val="bg1"/>
                </a:solidFill>
                <a:latin typeface="Tahoma"/>
                <a:cs typeface="Tahoma"/>
              </a:rPr>
              <a:t>C</a:t>
            </a:r>
            <a:endParaRPr lang="en-US" sz="3600" b="1" dirty="0">
              <a:solidFill>
                <a:schemeClr val="bg1"/>
              </a:solidFill>
              <a:latin typeface="Tahoma"/>
              <a:cs typeface="Tahoma"/>
            </a:endParaRPr>
          </a:p>
        </p:txBody>
      </p:sp>
      <p:sp>
        <p:nvSpPr>
          <p:cNvPr id="16" name="TextBox 15"/>
          <p:cNvSpPr txBox="1"/>
          <p:nvPr/>
        </p:nvSpPr>
        <p:spPr>
          <a:xfrm>
            <a:off x="1177430" y="5041464"/>
            <a:ext cx="5533917" cy="461665"/>
          </a:xfrm>
          <a:prstGeom prst="rect">
            <a:avLst/>
          </a:prstGeom>
          <a:solidFill>
            <a:schemeClr val="bg1"/>
          </a:solidFill>
        </p:spPr>
        <p:txBody>
          <a:bodyPr wrap="square" rtlCol="0">
            <a:spAutoFit/>
          </a:bodyPr>
          <a:lstStyle/>
          <a:p>
            <a:r>
              <a:rPr lang="en-US" sz="2400" b="1" dirty="0" smtClean="0">
                <a:solidFill>
                  <a:srgbClr val="89B714"/>
                </a:solidFill>
                <a:latin typeface="Tahoma"/>
                <a:cs typeface="Tahoma"/>
              </a:rPr>
              <a:t>Dragon Boats, Drama, </a:t>
            </a:r>
            <a:r>
              <a:rPr lang="en-US" sz="2400" b="1" dirty="0" err="1" smtClean="0">
                <a:solidFill>
                  <a:srgbClr val="89B714"/>
                </a:solidFill>
                <a:latin typeface="Tahoma"/>
                <a:cs typeface="Tahoma"/>
              </a:rPr>
              <a:t>Durdle</a:t>
            </a:r>
            <a:r>
              <a:rPr lang="en-US" sz="2400" b="1" dirty="0" smtClean="0">
                <a:solidFill>
                  <a:srgbClr val="89B714"/>
                </a:solidFill>
                <a:latin typeface="Tahoma"/>
                <a:cs typeface="Tahoma"/>
              </a:rPr>
              <a:t> Door</a:t>
            </a:r>
            <a:endParaRPr lang="en-US" sz="2400" b="1" dirty="0">
              <a:solidFill>
                <a:srgbClr val="89B714"/>
              </a:solidFill>
              <a:latin typeface="Tahoma"/>
              <a:cs typeface="Tahoma"/>
            </a:endParaRPr>
          </a:p>
        </p:txBody>
      </p:sp>
      <p:sp>
        <p:nvSpPr>
          <p:cNvPr id="17" name="TextBox 16"/>
          <p:cNvSpPr txBox="1"/>
          <p:nvPr/>
        </p:nvSpPr>
        <p:spPr>
          <a:xfrm>
            <a:off x="446092" y="4889172"/>
            <a:ext cx="563134" cy="646331"/>
          </a:xfrm>
          <a:prstGeom prst="rect">
            <a:avLst/>
          </a:prstGeom>
          <a:solidFill>
            <a:srgbClr val="89B714"/>
          </a:solidFill>
        </p:spPr>
        <p:txBody>
          <a:bodyPr wrap="square" rtlCol="0">
            <a:spAutoFit/>
          </a:bodyPr>
          <a:lstStyle/>
          <a:p>
            <a:pPr algn="ctr"/>
            <a:r>
              <a:rPr lang="en-US" sz="3600" b="1" dirty="0" smtClean="0">
                <a:solidFill>
                  <a:schemeClr val="bg1"/>
                </a:solidFill>
                <a:latin typeface="Tahoma"/>
                <a:cs typeface="Tahoma"/>
              </a:rPr>
              <a:t>D</a:t>
            </a:r>
            <a:endParaRPr lang="en-US" sz="3600" b="1" dirty="0">
              <a:solidFill>
                <a:schemeClr val="bg1"/>
              </a:solidFill>
              <a:latin typeface="Tahoma"/>
              <a:cs typeface="Tahoma"/>
            </a:endParaRPr>
          </a:p>
        </p:txBody>
      </p:sp>
      <p:sp>
        <p:nvSpPr>
          <p:cNvPr id="18" name="TextBox 17"/>
          <p:cNvSpPr txBox="1"/>
          <p:nvPr/>
        </p:nvSpPr>
        <p:spPr>
          <a:xfrm>
            <a:off x="1177429" y="6034949"/>
            <a:ext cx="7157088" cy="461665"/>
          </a:xfrm>
          <a:prstGeom prst="rect">
            <a:avLst/>
          </a:prstGeom>
          <a:solidFill>
            <a:schemeClr val="bg1"/>
          </a:solidFill>
        </p:spPr>
        <p:txBody>
          <a:bodyPr wrap="square" rtlCol="0">
            <a:spAutoFit/>
          </a:bodyPr>
          <a:lstStyle/>
          <a:p>
            <a:r>
              <a:rPr lang="en-US" sz="2400" b="1" dirty="0" smtClean="0">
                <a:solidFill>
                  <a:srgbClr val="89B714"/>
                </a:solidFill>
                <a:latin typeface="Tahoma"/>
                <a:cs typeface="Tahoma"/>
              </a:rPr>
              <a:t>Entertainment (Radio </a:t>
            </a:r>
            <a:r>
              <a:rPr lang="en-US" sz="2400" b="1" dirty="0" err="1" smtClean="0">
                <a:solidFill>
                  <a:srgbClr val="89B714"/>
                </a:solidFill>
                <a:latin typeface="Tahoma"/>
                <a:cs typeface="Tahoma"/>
              </a:rPr>
              <a:t>Rempstone</a:t>
            </a:r>
            <a:r>
              <a:rPr lang="en-US" sz="2400" b="1" dirty="0" smtClean="0">
                <a:solidFill>
                  <a:srgbClr val="89B714"/>
                </a:solidFill>
                <a:latin typeface="Tahoma"/>
                <a:cs typeface="Tahoma"/>
              </a:rPr>
              <a:t> Roadshow)</a:t>
            </a:r>
            <a:endParaRPr lang="en-US" sz="2400" b="1" dirty="0">
              <a:solidFill>
                <a:srgbClr val="89B714"/>
              </a:solidFill>
              <a:latin typeface="Tahoma"/>
              <a:cs typeface="Tahoma"/>
            </a:endParaRPr>
          </a:p>
        </p:txBody>
      </p:sp>
      <p:sp>
        <p:nvSpPr>
          <p:cNvPr id="19" name="TextBox 18"/>
          <p:cNvSpPr txBox="1"/>
          <p:nvPr/>
        </p:nvSpPr>
        <p:spPr>
          <a:xfrm>
            <a:off x="446092" y="5882657"/>
            <a:ext cx="563134" cy="646331"/>
          </a:xfrm>
          <a:prstGeom prst="rect">
            <a:avLst/>
          </a:prstGeom>
          <a:solidFill>
            <a:srgbClr val="89B714"/>
          </a:solidFill>
        </p:spPr>
        <p:txBody>
          <a:bodyPr wrap="square" rtlCol="0">
            <a:spAutoFit/>
          </a:bodyPr>
          <a:lstStyle/>
          <a:p>
            <a:pPr algn="ctr"/>
            <a:r>
              <a:rPr lang="en-US" sz="3600" b="1" dirty="0" smtClean="0">
                <a:solidFill>
                  <a:schemeClr val="bg1"/>
                </a:solidFill>
                <a:latin typeface="Tahoma"/>
                <a:cs typeface="Tahoma"/>
              </a:rPr>
              <a:t>E</a:t>
            </a:r>
            <a:endParaRPr lang="en-US" sz="3600" b="1" dirty="0">
              <a:solidFill>
                <a:schemeClr val="bg1"/>
              </a:solidFill>
              <a:latin typeface="Tahoma"/>
              <a:cs typeface="Tahoma"/>
            </a:endParaRPr>
          </a:p>
        </p:txBody>
      </p:sp>
    </p:spTree>
    <p:extLst>
      <p:ext uri="{BB962C8B-B14F-4D97-AF65-F5344CB8AC3E}">
        <p14:creationId xmlns:p14="http://schemas.microsoft.com/office/powerpoint/2010/main" val="2775270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pic>
        <p:nvPicPr>
          <p:cNvPr id="7" name="Picture 6" descr="Misc 012.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91361" y="215669"/>
            <a:ext cx="3728733" cy="5603633"/>
          </a:xfrm>
          <a:prstGeom prst="rect">
            <a:avLst/>
          </a:prstGeom>
        </p:spPr>
      </p:pic>
      <p:pic>
        <p:nvPicPr>
          <p:cNvPr id="5" name="Picture 4" descr="Girls Flier 486.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9960" y="2130425"/>
            <a:ext cx="2214550" cy="3318919"/>
          </a:xfrm>
          <a:prstGeom prst="rect">
            <a:avLst/>
          </a:prstGeom>
        </p:spPr>
      </p:pic>
      <p:pic>
        <p:nvPicPr>
          <p:cNvPr id="9" name="Picture 8" descr="Girls Flier 132.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92403" y="4229343"/>
            <a:ext cx="3290643" cy="2440001"/>
          </a:xfrm>
          <a:prstGeom prst="rect">
            <a:avLst/>
          </a:prstGeom>
        </p:spPr>
      </p:pic>
      <p:pic>
        <p:nvPicPr>
          <p:cNvPr id="11" name="Picture 10" descr="Girls Flier 585.jp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72233" y="1677432"/>
            <a:ext cx="2479457" cy="2208768"/>
          </a:xfrm>
          <a:prstGeom prst="rect">
            <a:avLst/>
          </a:prstGeom>
        </p:spPr>
      </p:pic>
    </p:spTree>
    <p:extLst>
      <p:ext uri="{BB962C8B-B14F-4D97-AF65-F5344CB8AC3E}">
        <p14:creationId xmlns:p14="http://schemas.microsoft.com/office/powerpoint/2010/main" val="2861026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pic>
        <p:nvPicPr>
          <p:cNvPr id="5" name="Picture 4" descr="Girls Flier 640.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5519" y="1613944"/>
            <a:ext cx="3304330" cy="4956495"/>
          </a:xfrm>
          <a:prstGeom prst="rect">
            <a:avLst/>
          </a:prstGeom>
        </p:spPr>
      </p:pic>
      <p:pic>
        <p:nvPicPr>
          <p:cNvPr id="7" name="Picture 6" descr="Girls Flier 646.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71719" y="479266"/>
            <a:ext cx="2400562" cy="3600843"/>
          </a:xfrm>
          <a:prstGeom prst="rect">
            <a:avLst/>
          </a:prstGeom>
        </p:spPr>
      </p:pic>
      <p:pic>
        <p:nvPicPr>
          <p:cNvPr id="9" name="Picture 8" descr="Girls Flier 578.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36830" y="3443420"/>
            <a:ext cx="3129118" cy="3301991"/>
          </a:xfrm>
          <a:prstGeom prst="rect">
            <a:avLst/>
          </a:prstGeom>
        </p:spPr>
      </p:pic>
      <p:pic>
        <p:nvPicPr>
          <p:cNvPr id="11" name="Picture 10" descr="Girls Flier 163.jp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6086015" y="300400"/>
            <a:ext cx="2686593" cy="2712426"/>
          </a:xfrm>
          <a:prstGeom prst="rect">
            <a:avLst/>
          </a:prstGeom>
        </p:spPr>
      </p:pic>
    </p:spTree>
    <p:extLst>
      <p:ext uri="{BB962C8B-B14F-4D97-AF65-F5344CB8AC3E}">
        <p14:creationId xmlns:p14="http://schemas.microsoft.com/office/powerpoint/2010/main" val="3865765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pic>
        <p:nvPicPr>
          <p:cNvPr id="11" name="Picture 10" descr="Girls Flier 726.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3373" y="1676838"/>
            <a:ext cx="7299027" cy="4853076"/>
          </a:xfrm>
          <a:prstGeom prst="rect">
            <a:avLst/>
          </a:prstGeom>
        </p:spPr>
      </p:pic>
      <p:pic>
        <p:nvPicPr>
          <p:cNvPr id="12" name="Picture 11" descr="Girls Flier 720.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95822" y="300400"/>
            <a:ext cx="4220076" cy="2805901"/>
          </a:xfrm>
          <a:prstGeom prst="rect">
            <a:avLst/>
          </a:prstGeom>
        </p:spPr>
      </p:pic>
    </p:spTree>
    <p:extLst>
      <p:ext uri="{BB962C8B-B14F-4D97-AF65-F5344CB8AC3E}">
        <p14:creationId xmlns:p14="http://schemas.microsoft.com/office/powerpoint/2010/main" val="167184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sp>
        <p:nvSpPr>
          <p:cNvPr id="5" name="TextBox 4"/>
          <p:cNvSpPr txBox="1"/>
          <p:nvPr/>
        </p:nvSpPr>
        <p:spPr>
          <a:xfrm>
            <a:off x="1177429" y="2183082"/>
            <a:ext cx="5265704" cy="461665"/>
          </a:xfrm>
          <a:prstGeom prst="rect">
            <a:avLst/>
          </a:prstGeom>
          <a:solidFill>
            <a:schemeClr val="bg1"/>
          </a:solidFill>
        </p:spPr>
        <p:txBody>
          <a:bodyPr wrap="square" rtlCol="0">
            <a:spAutoFit/>
          </a:bodyPr>
          <a:lstStyle/>
          <a:p>
            <a:r>
              <a:rPr lang="en-US" sz="2400" b="1" dirty="0" smtClean="0">
                <a:solidFill>
                  <a:srgbClr val="89B714"/>
                </a:solidFill>
                <a:latin typeface="Tahoma"/>
                <a:cs typeface="Tahoma"/>
              </a:rPr>
              <a:t>Friends, </a:t>
            </a:r>
            <a:r>
              <a:rPr lang="en-US" sz="2400" b="1" dirty="0" err="1" smtClean="0">
                <a:solidFill>
                  <a:srgbClr val="89B714"/>
                </a:solidFill>
                <a:latin typeface="Tahoma"/>
                <a:cs typeface="Tahoma"/>
              </a:rPr>
              <a:t>Forceball</a:t>
            </a:r>
            <a:r>
              <a:rPr lang="en-US" sz="2400" b="1" dirty="0" smtClean="0">
                <a:solidFill>
                  <a:srgbClr val="89B714"/>
                </a:solidFill>
                <a:latin typeface="Tahoma"/>
                <a:cs typeface="Tahoma"/>
              </a:rPr>
              <a:t>, Food, Football </a:t>
            </a:r>
            <a:endParaRPr lang="en-US" sz="2400" b="1" dirty="0">
              <a:solidFill>
                <a:srgbClr val="89B714"/>
              </a:solidFill>
              <a:latin typeface="Tahoma"/>
              <a:cs typeface="Tahoma"/>
            </a:endParaRPr>
          </a:p>
        </p:txBody>
      </p:sp>
      <p:sp>
        <p:nvSpPr>
          <p:cNvPr id="11" name="TextBox 10"/>
          <p:cNvSpPr txBox="1"/>
          <p:nvPr/>
        </p:nvSpPr>
        <p:spPr>
          <a:xfrm>
            <a:off x="446092" y="2030790"/>
            <a:ext cx="563134" cy="646331"/>
          </a:xfrm>
          <a:prstGeom prst="rect">
            <a:avLst/>
          </a:prstGeom>
          <a:solidFill>
            <a:srgbClr val="89B714"/>
          </a:solidFill>
        </p:spPr>
        <p:txBody>
          <a:bodyPr wrap="square" rtlCol="0">
            <a:spAutoFit/>
          </a:bodyPr>
          <a:lstStyle/>
          <a:p>
            <a:pPr algn="ctr"/>
            <a:r>
              <a:rPr lang="en-US" sz="3600" b="1" dirty="0" smtClean="0">
                <a:solidFill>
                  <a:schemeClr val="bg1"/>
                </a:solidFill>
                <a:latin typeface="Tahoma"/>
                <a:cs typeface="Tahoma"/>
              </a:rPr>
              <a:t>F</a:t>
            </a:r>
            <a:endParaRPr lang="en-US" sz="3600" b="1" dirty="0">
              <a:solidFill>
                <a:schemeClr val="bg1"/>
              </a:solidFill>
              <a:latin typeface="Tahoma"/>
              <a:cs typeface="Tahoma"/>
            </a:endParaRPr>
          </a:p>
        </p:txBody>
      </p:sp>
      <p:sp>
        <p:nvSpPr>
          <p:cNvPr id="12" name="TextBox 11"/>
          <p:cNvSpPr txBox="1"/>
          <p:nvPr/>
        </p:nvSpPr>
        <p:spPr>
          <a:xfrm>
            <a:off x="1177431" y="3086854"/>
            <a:ext cx="3885516" cy="461665"/>
          </a:xfrm>
          <a:prstGeom prst="rect">
            <a:avLst/>
          </a:prstGeom>
          <a:solidFill>
            <a:schemeClr val="bg1"/>
          </a:solidFill>
        </p:spPr>
        <p:txBody>
          <a:bodyPr wrap="square" rtlCol="0">
            <a:spAutoFit/>
          </a:bodyPr>
          <a:lstStyle/>
          <a:p>
            <a:r>
              <a:rPr lang="en-US" sz="2400" b="1" dirty="0" smtClean="0">
                <a:solidFill>
                  <a:srgbClr val="89B714"/>
                </a:solidFill>
                <a:latin typeface="Tahoma"/>
                <a:cs typeface="Tahoma"/>
              </a:rPr>
              <a:t>Geocaching, Golf Range</a:t>
            </a:r>
            <a:endParaRPr lang="en-US" sz="2400" b="1" dirty="0">
              <a:solidFill>
                <a:srgbClr val="89B714"/>
              </a:solidFill>
              <a:latin typeface="Tahoma"/>
              <a:cs typeface="Tahoma"/>
            </a:endParaRPr>
          </a:p>
        </p:txBody>
      </p:sp>
      <p:sp>
        <p:nvSpPr>
          <p:cNvPr id="13" name="TextBox 12"/>
          <p:cNvSpPr txBox="1"/>
          <p:nvPr/>
        </p:nvSpPr>
        <p:spPr>
          <a:xfrm>
            <a:off x="446092" y="2934562"/>
            <a:ext cx="563134" cy="646331"/>
          </a:xfrm>
          <a:prstGeom prst="rect">
            <a:avLst/>
          </a:prstGeom>
          <a:solidFill>
            <a:srgbClr val="89B714"/>
          </a:solidFill>
        </p:spPr>
        <p:txBody>
          <a:bodyPr wrap="square" rtlCol="0">
            <a:spAutoFit/>
          </a:bodyPr>
          <a:lstStyle/>
          <a:p>
            <a:pPr algn="ctr"/>
            <a:r>
              <a:rPr lang="en-US" sz="3600" b="1" dirty="0" smtClean="0">
                <a:solidFill>
                  <a:schemeClr val="bg1"/>
                </a:solidFill>
                <a:latin typeface="Tahoma"/>
                <a:cs typeface="Tahoma"/>
              </a:rPr>
              <a:t>G</a:t>
            </a:r>
            <a:endParaRPr lang="en-US" sz="3600" b="1" dirty="0">
              <a:solidFill>
                <a:schemeClr val="bg1"/>
              </a:solidFill>
              <a:latin typeface="Tahoma"/>
              <a:cs typeface="Tahoma"/>
            </a:endParaRPr>
          </a:p>
        </p:txBody>
      </p:sp>
      <p:sp>
        <p:nvSpPr>
          <p:cNvPr id="14" name="TextBox 13"/>
          <p:cNvSpPr txBox="1"/>
          <p:nvPr/>
        </p:nvSpPr>
        <p:spPr>
          <a:xfrm>
            <a:off x="1177429" y="4022746"/>
            <a:ext cx="5046126" cy="461665"/>
          </a:xfrm>
          <a:prstGeom prst="rect">
            <a:avLst/>
          </a:prstGeom>
          <a:solidFill>
            <a:schemeClr val="bg1"/>
          </a:solidFill>
        </p:spPr>
        <p:txBody>
          <a:bodyPr wrap="square" rtlCol="0">
            <a:spAutoFit/>
          </a:bodyPr>
          <a:lstStyle/>
          <a:p>
            <a:r>
              <a:rPr lang="en-US" sz="2400" b="1" dirty="0" smtClean="0">
                <a:solidFill>
                  <a:srgbClr val="89B714"/>
                </a:solidFill>
                <a:latin typeface="Tahoma"/>
                <a:cs typeface="Tahoma"/>
              </a:rPr>
              <a:t>Halo, ‘Hunt the Leader’, Hockey</a:t>
            </a:r>
            <a:endParaRPr lang="en-US" sz="2400" b="1" dirty="0">
              <a:solidFill>
                <a:srgbClr val="89B714"/>
              </a:solidFill>
              <a:latin typeface="Tahoma"/>
              <a:cs typeface="Tahoma"/>
            </a:endParaRPr>
          </a:p>
        </p:txBody>
      </p:sp>
      <p:sp>
        <p:nvSpPr>
          <p:cNvPr id="15" name="TextBox 14"/>
          <p:cNvSpPr txBox="1"/>
          <p:nvPr/>
        </p:nvSpPr>
        <p:spPr>
          <a:xfrm>
            <a:off x="446092" y="3870454"/>
            <a:ext cx="563134" cy="646331"/>
          </a:xfrm>
          <a:prstGeom prst="rect">
            <a:avLst/>
          </a:prstGeom>
          <a:solidFill>
            <a:srgbClr val="89B714"/>
          </a:solidFill>
        </p:spPr>
        <p:txBody>
          <a:bodyPr wrap="square" rtlCol="0">
            <a:spAutoFit/>
          </a:bodyPr>
          <a:lstStyle/>
          <a:p>
            <a:pPr algn="ctr"/>
            <a:r>
              <a:rPr lang="en-US" sz="3600" b="1" dirty="0" smtClean="0">
                <a:solidFill>
                  <a:schemeClr val="bg1"/>
                </a:solidFill>
                <a:latin typeface="Tahoma"/>
                <a:cs typeface="Tahoma"/>
              </a:rPr>
              <a:t>H</a:t>
            </a:r>
            <a:endParaRPr lang="en-US" sz="3600" b="1" dirty="0">
              <a:solidFill>
                <a:schemeClr val="bg1"/>
              </a:solidFill>
              <a:latin typeface="Tahoma"/>
              <a:cs typeface="Tahoma"/>
            </a:endParaRPr>
          </a:p>
        </p:txBody>
      </p:sp>
      <p:sp>
        <p:nvSpPr>
          <p:cNvPr id="16" name="TextBox 15"/>
          <p:cNvSpPr txBox="1"/>
          <p:nvPr/>
        </p:nvSpPr>
        <p:spPr>
          <a:xfrm>
            <a:off x="1177429" y="5041464"/>
            <a:ext cx="2514653" cy="461665"/>
          </a:xfrm>
          <a:prstGeom prst="rect">
            <a:avLst/>
          </a:prstGeom>
          <a:solidFill>
            <a:schemeClr val="bg1"/>
          </a:solidFill>
        </p:spPr>
        <p:txBody>
          <a:bodyPr wrap="square" rtlCol="0">
            <a:spAutoFit/>
          </a:bodyPr>
          <a:lstStyle/>
          <a:p>
            <a:r>
              <a:rPr lang="en-US" sz="2400" b="1" dirty="0" smtClean="0">
                <a:solidFill>
                  <a:srgbClr val="89B714"/>
                </a:solidFill>
                <a:latin typeface="Tahoma"/>
                <a:cs typeface="Tahoma"/>
              </a:rPr>
              <a:t>Indoor Karting</a:t>
            </a:r>
            <a:endParaRPr lang="en-US" sz="2400" b="1" dirty="0">
              <a:solidFill>
                <a:srgbClr val="89B714"/>
              </a:solidFill>
              <a:latin typeface="Tahoma"/>
              <a:cs typeface="Tahoma"/>
            </a:endParaRPr>
          </a:p>
        </p:txBody>
      </p:sp>
      <p:sp>
        <p:nvSpPr>
          <p:cNvPr id="17" name="TextBox 16"/>
          <p:cNvSpPr txBox="1"/>
          <p:nvPr/>
        </p:nvSpPr>
        <p:spPr>
          <a:xfrm>
            <a:off x="446092" y="4889172"/>
            <a:ext cx="563134" cy="646331"/>
          </a:xfrm>
          <a:prstGeom prst="rect">
            <a:avLst/>
          </a:prstGeom>
          <a:solidFill>
            <a:srgbClr val="89B714"/>
          </a:solidFill>
        </p:spPr>
        <p:txBody>
          <a:bodyPr wrap="square" rtlCol="0">
            <a:spAutoFit/>
          </a:bodyPr>
          <a:lstStyle/>
          <a:p>
            <a:pPr algn="ctr"/>
            <a:r>
              <a:rPr lang="en-US" sz="3600" b="1" dirty="0" smtClean="0">
                <a:solidFill>
                  <a:schemeClr val="bg1"/>
                </a:solidFill>
                <a:latin typeface="Tahoma"/>
                <a:cs typeface="Tahoma"/>
              </a:rPr>
              <a:t>I</a:t>
            </a:r>
            <a:endParaRPr lang="en-US" sz="3600" b="1" dirty="0">
              <a:solidFill>
                <a:schemeClr val="bg1"/>
              </a:solidFill>
              <a:latin typeface="Tahoma"/>
              <a:cs typeface="Tahoma"/>
            </a:endParaRPr>
          </a:p>
        </p:txBody>
      </p:sp>
      <p:sp>
        <p:nvSpPr>
          <p:cNvPr id="18" name="TextBox 17"/>
          <p:cNvSpPr txBox="1"/>
          <p:nvPr/>
        </p:nvSpPr>
        <p:spPr>
          <a:xfrm>
            <a:off x="1177429" y="6034949"/>
            <a:ext cx="2430551" cy="461665"/>
          </a:xfrm>
          <a:prstGeom prst="rect">
            <a:avLst/>
          </a:prstGeom>
          <a:solidFill>
            <a:schemeClr val="bg1"/>
          </a:solidFill>
        </p:spPr>
        <p:txBody>
          <a:bodyPr wrap="square" rtlCol="0">
            <a:spAutoFit/>
          </a:bodyPr>
          <a:lstStyle/>
          <a:p>
            <a:r>
              <a:rPr lang="en-US" sz="2400" b="1" dirty="0" smtClean="0">
                <a:solidFill>
                  <a:srgbClr val="89B714"/>
                </a:solidFill>
                <a:latin typeface="Tahoma"/>
                <a:cs typeface="Tahoma"/>
              </a:rPr>
              <a:t>Junior Leaders</a:t>
            </a:r>
            <a:endParaRPr lang="en-US" sz="2400" b="1" dirty="0">
              <a:solidFill>
                <a:srgbClr val="89B714"/>
              </a:solidFill>
              <a:latin typeface="Tahoma"/>
              <a:cs typeface="Tahoma"/>
            </a:endParaRPr>
          </a:p>
        </p:txBody>
      </p:sp>
      <p:sp>
        <p:nvSpPr>
          <p:cNvPr id="19" name="TextBox 18"/>
          <p:cNvSpPr txBox="1"/>
          <p:nvPr/>
        </p:nvSpPr>
        <p:spPr>
          <a:xfrm>
            <a:off x="446092" y="5882657"/>
            <a:ext cx="563134" cy="646331"/>
          </a:xfrm>
          <a:prstGeom prst="rect">
            <a:avLst/>
          </a:prstGeom>
          <a:solidFill>
            <a:srgbClr val="89B714"/>
          </a:solidFill>
        </p:spPr>
        <p:txBody>
          <a:bodyPr wrap="square" rtlCol="0">
            <a:spAutoFit/>
          </a:bodyPr>
          <a:lstStyle/>
          <a:p>
            <a:pPr algn="ctr"/>
            <a:r>
              <a:rPr lang="en-US" sz="3600" b="1" dirty="0" smtClean="0">
                <a:solidFill>
                  <a:schemeClr val="bg1"/>
                </a:solidFill>
                <a:latin typeface="Tahoma"/>
                <a:cs typeface="Tahoma"/>
              </a:rPr>
              <a:t>J</a:t>
            </a:r>
            <a:endParaRPr lang="en-US" sz="3600" b="1" dirty="0">
              <a:solidFill>
                <a:schemeClr val="bg1"/>
              </a:solidFill>
              <a:latin typeface="Tahoma"/>
              <a:cs typeface="Tahoma"/>
            </a:endParaRPr>
          </a:p>
        </p:txBody>
      </p:sp>
    </p:spTree>
    <p:extLst>
      <p:ext uri="{BB962C8B-B14F-4D97-AF65-F5344CB8AC3E}">
        <p14:creationId xmlns:p14="http://schemas.microsoft.com/office/powerpoint/2010/main" val="2445945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pic>
        <p:nvPicPr>
          <p:cNvPr id="5" name="Picture 4" descr="Misc 120.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7998" y="1976973"/>
            <a:ext cx="6536298" cy="4349341"/>
          </a:xfrm>
          <a:prstGeom prst="rect">
            <a:avLst/>
          </a:prstGeom>
        </p:spPr>
      </p:pic>
      <p:pic>
        <p:nvPicPr>
          <p:cNvPr id="7" name="Picture 6" descr="Misc 071.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74963" y="179725"/>
            <a:ext cx="3191806" cy="4796725"/>
          </a:xfrm>
          <a:prstGeom prst="rect">
            <a:avLst/>
          </a:prstGeom>
        </p:spPr>
      </p:pic>
    </p:spTree>
    <p:extLst>
      <p:ext uri="{BB962C8B-B14F-4D97-AF65-F5344CB8AC3E}">
        <p14:creationId xmlns:p14="http://schemas.microsoft.com/office/powerpoint/2010/main" val="662060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pic>
        <p:nvPicPr>
          <p:cNvPr id="7" name="Picture 6" descr="Girls Flier 180.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00227" y="2130425"/>
            <a:ext cx="6649093" cy="4420939"/>
          </a:xfrm>
          <a:prstGeom prst="rect">
            <a:avLst/>
          </a:prstGeom>
        </p:spPr>
      </p:pic>
      <p:pic>
        <p:nvPicPr>
          <p:cNvPr id="5" name="Picture 4" descr="Girls Flier 458.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7998" y="2413915"/>
            <a:ext cx="3212482" cy="2135959"/>
          </a:xfrm>
          <a:prstGeom prst="rect">
            <a:avLst/>
          </a:prstGeom>
        </p:spPr>
      </p:pic>
      <p:pic>
        <p:nvPicPr>
          <p:cNvPr id="9" name="Picture 8" descr="Girls Flier 186.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65003" y="300400"/>
            <a:ext cx="4315920" cy="2869628"/>
          </a:xfrm>
          <a:prstGeom prst="rect">
            <a:avLst/>
          </a:prstGeom>
        </p:spPr>
      </p:pic>
    </p:spTree>
    <p:extLst>
      <p:ext uri="{BB962C8B-B14F-4D97-AF65-F5344CB8AC3E}">
        <p14:creationId xmlns:p14="http://schemas.microsoft.com/office/powerpoint/2010/main" val="669822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pic>
        <p:nvPicPr>
          <p:cNvPr id="7" name="Picture 6" descr="Girls Flier 075.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800" y="1562152"/>
            <a:ext cx="7772400" cy="4896455"/>
          </a:xfrm>
          <a:prstGeom prst="rect">
            <a:avLst/>
          </a:prstGeom>
        </p:spPr>
      </p:pic>
    </p:spTree>
    <p:extLst>
      <p:ext uri="{BB962C8B-B14F-4D97-AF65-F5344CB8AC3E}">
        <p14:creationId xmlns:p14="http://schemas.microsoft.com/office/powerpoint/2010/main" val="3026809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pic>
        <p:nvPicPr>
          <p:cNvPr id="5" name="Picture 4" descr="Manoeuvre 001.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09583" y="219626"/>
            <a:ext cx="4222928" cy="6346321"/>
          </a:xfrm>
          <a:prstGeom prst="rect">
            <a:avLst/>
          </a:prstGeom>
        </p:spPr>
      </p:pic>
      <p:pic>
        <p:nvPicPr>
          <p:cNvPr id="11" name="Picture 10" descr="Manoeuvre 038.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425064" y="1677432"/>
            <a:ext cx="3750750" cy="4636901"/>
          </a:xfrm>
          <a:prstGeom prst="rect">
            <a:avLst/>
          </a:prstGeom>
        </p:spPr>
      </p:pic>
    </p:spTree>
    <p:extLst>
      <p:ext uri="{BB962C8B-B14F-4D97-AF65-F5344CB8AC3E}">
        <p14:creationId xmlns:p14="http://schemas.microsoft.com/office/powerpoint/2010/main" val="4068196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pic>
        <p:nvPicPr>
          <p:cNvPr id="5" name="Picture 4" descr="Manoeuvre 033.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0257" y="300400"/>
            <a:ext cx="4040371" cy="6071970"/>
          </a:xfrm>
          <a:prstGeom prst="rect">
            <a:avLst/>
          </a:prstGeom>
        </p:spPr>
      </p:pic>
      <p:pic>
        <p:nvPicPr>
          <p:cNvPr id="7" name="Picture 6" descr="Manoeuvre 028.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5544" y="1505685"/>
            <a:ext cx="3523617" cy="5096207"/>
          </a:xfrm>
          <a:prstGeom prst="rect">
            <a:avLst/>
          </a:prstGeom>
        </p:spPr>
      </p:pic>
    </p:spTree>
    <p:extLst>
      <p:ext uri="{BB962C8B-B14F-4D97-AF65-F5344CB8AC3E}">
        <p14:creationId xmlns:p14="http://schemas.microsoft.com/office/powerpoint/2010/main" val="553410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sp>
        <p:nvSpPr>
          <p:cNvPr id="5" name="TextBox 4"/>
          <p:cNvSpPr txBox="1"/>
          <p:nvPr/>
        </p:nvSpPr>
        <p:spPr>
          <a:xfrm>
            <a:off x="1177429" y="2183082"/>
            <a:ext cx="3675262" cy="461665"/>
          </a:xfrm>
          <a:prstGeom prst="rect">
            <a:avLst/>
          </a:prstGeom>
          <a:solidFill>
            <a:schemeClr val="bg1"/>
          </a:solidFill>
        </p:spPr>
        <p:txBody>
          <a:bodyPr wrap="square" rtlCol="0">
            <a:spAutoFit/>
          </a:bodyPr>
          <a:lstStyle/>
          <a:p>
            <a:r>
              <a:rPr lang="en-US" sz="2400" b="1" dirty="0" smtClean="0">
                <a:solidFill>
                  <a:srgbClr val="89B714"/>
                </a:solidFill>
                <a:latin typeface="Tahoma"/>
                <a:cs typeface="Tahoma"/>
              </a:rPr>
              <a:t>Kayaking, </a:t>
            </a:r>
            <a:r>
              <a:rPr lang="en-US" sz="2400" b="1" dirty="0" err="1" smtClean="0">
                <a:solidFill>
                  <a:srgbClr val="89B714"/>
                </a:solidFill>
                <a:latin typeface="Tahoma"/>
                <a:cs typeface="Tahoma"/>
              </a:rPr>
              <a:t>Kimmeridge</a:t>
            </a:r>
            <a:endParaRPr lang="en-US" sz="2400" b="1" dirty="0">
              <a:solidFill>
                <a:srgbClr val="89B714"/>
              </a:solidFill>
              <a:latin typeface="Tahoma"/>
              <a:cs typeface="Tahoma"/>
            </a:endParaRPr>
          </a:p>
        </p:txBody>
      </p:sp>
      <p:sp>
        <p:nvSpPr>
          <p:cNvPr id="11" name="TextBox 10"/>
          <p:cNvSpPr txBox="1"/>
          <p:nvPr/>
        </p:nvSpPr>
        <p:spPr>
          <a:xfrm>
            <a:off x="446092" y="2030790"/>
            <a:ext cx="563134" cy="646331"/>
          </a:xfrm>
          <a:prstGeom prst="rect">
            <a:avLst/>
          </a:prstGeom>
          <a:solidFill>
            <a:srgbClr val="89B714"/>
          </a:solidFill>
        </p:spPr>
        <p:txBody>
          <a:bodyPr wrap="square" rtlCol="0">
            <a:spAutoFit/>
          </a:bodyPr>
          <a:lstStyle/>
          <a:p>
            <a:pPr algn="ctr"/>
            <a:r>
              <a:rPr lang="en-US" sz="3600" b="1" dirty="0" smtClean="0">
                <a:solidFill>
                  <a:schemeClr val="bg1"/>
                </a:solidFill>
                <a:latin typeface="Tahoma"/>
                <a:cs typeface="Tahoma"/>
              </a:rPr>
              <a:t>K</a:t>
            </a:r>
            <a:endParaRPr lang="en-US" sz="3600" b="1" dirty="0">
              <a:solidFill>
                <a:schemeClr val="bg1"/>
              </a:solidFill>
              <a:latin typeface="Tahoma"/>
              <a:cs typeface="Tahoma"/>
            </a:endParaRPr>
          </a:p>
        </p:txBody>
      </p:sp>
      <p:sp>
        <p:nvSpPr>
          <p:cNvPr id="12" name="TextBox 11"/>
          <p:cNvSpPr txBox="1"/>
          <p:nvPr/>
        </p:nvSpPr>
        <p:spPr>
          <a:xfrm>
            <a:off x="1177430" y="3086854"/>
            <a:ext cx="3103368" cy="461665"/>
          </a:xfrm>
          <a:prstGeom prst="rect">
            <a:avLst/>
          </a:prstGeom>
          <a:solidFill>
            <a:schemeClr val="bg1"/>
          </a:solidFill>
        </p:spPr>
        <p:txBody>
          <a:bodyPr wrap="square" rtlCol="0">
            <a:spAutoFit/>
          </a:bodyPr>
          <a:lstStyle/>
          <a:p>
            <a:r>
              <a:rPr lang="en-US" sz="2400" b="1" dirty="0" err="1" smtClean="0">
                <a:solidFill>
                  <a:srgbClr val="89B714"/>
                </a:solidFill>
                <a:latin typeface="Tahoma"/>
                <a:cs typeface="Tahoma"/>
              </a:rPr>
              <a:t>Longball</a:t>
            </a:r>
            <a:r>
              <a:rPr lang="en-US" sz="2400" b="1" dirty="0" smtClean="0">
                <a:solidFill>
                  <a:srgbClr val="89B714"/>
                </a:solidFill>
                <a:latin typeface="Tahoma"/>
                <a:cs typeface="Tahoma"/>
              </a:rPr>
              <a:t>, </a:t>
            </a:r>
            <a:r>
              <a:rPr lang="en-US" sz="2400" b="1" dirty="0" err="1" smtClean="0">
                <a:solidFill>
                  <a:srgbClr val="89B714"/>
                </a:solidFill>
                <a:latin typeface="Tahoma"/>
                <a:cs typeface="Tahoma"/>
              </a:rPr>
              <a:t>Lulworth</a:t>
            </a:r>
            <a:endParaRPr lang="en-US" sz="2400" b="1" dirty="0">
              <a:solidFill>
                <a:srgbClr val="89B714"/>
              </a:solidFill>
              <a:latin typeface="Tahoma"/>
              <a:cs typeface="Tahoma"/>
            </a:endParaRPr>
          </a:p>
        </p:txBody>
      </p:sp>
      <p:sp>
        <p:nvSpPr>
          <p:cNvPr id="13" name="TextBox 12"/>
          <p:cNvSpPr txBox="1"/>
          <p:nvPr/>
        </p:nvSpPr>
        <p:spPr>
          <a:xfrm>
            <a:off x="446092" y="2934562"/>
            <a:ext cx="563134" cy="646331"/>
          </a:xfrm>
          <a:prstGeom prst="rect">
            <a:avLst/>
          </a:prstGeom>
          <a:solidFill>
            <a:srgbClr val="89B714"/>
          </a:solidFill>
        </p:spPr>
        <p:txBody>
          <a:bodyPr wrap="square" rtlCol="0">
            <a:spAutoFit/>
          </a:bodyPr>
          <a:lstStyle/>
          <a:p>
            <a:pPr algn="ctr"/>
            <a:r>
              <a:rPr lang="en-US" sz="3600" b="1" dirty="0" smtClean="0">
                <a:solidFill>
                  <a:schemeClr val="bg1"/>
                </a:solidFill>
                <a:latin typeface="Tahoma"/>
                <a:cs typeface="Tahoma"/>
              </a:rPr>
              <a:t>L</a:t>
            </a:r>
            <a:endParaRPr lang="en-US" sz="3600" b="1" dirty="0">
              <a:solidFill>
                <a:schemeClr val="bg1"/>
              </a:solidFill>
              <a:latin typeface="Tahoma"/>
              <a:cs typeface="Tahoma"/>
            </a:endParaRPr>
          </a:p>
        </p:txBody>
      </p:sp>
      <p:sp>
        <p:nvSpPr>
          <p:cNvPr id="14" name="TextBox 13"/>
          <p:cNvSpPr txBox="1"/>
          <p:nvPr/>
        </p:nvSpPr>
        <p:spPr>
          <a:xfrm>
            <a:off x="1177429" y="4022746"/>
            <a:ext cx="5962839" cy="461665"/>
          </a:xfrm>
          <a:prstGeom prst="rect">
            <a:avLst/>
          </a:prstGeom>
          <a:solidFill>
            <a:schemeClr val="bg1"/>
          </a:solidFill>
        </p:spPr>
        <p:txBody>
          <a:bodyPr wrap="square" rtlCol="0">
            <a:spAutoFit/>
          </a:bodyPr>
          <a:lstStyle/>
          <a:p>
            <a:r>
              <a:rPr lang="en-US" sz="2400" b="1" dirty="0" smtClean="0">
                <a:solidFill>
                  <a:srgbClr val="89B714"/>
                </a:solidFill>
                <a:latin typeface="Tahoma"/>
                <a:cs typeface="Tahoma"/>
              </a:rPr>
              <a:t>Maneuver, Mountain Biking, Marquee</a:t>
            </a:r>
            <a:endParaRPr lang="en-US" sz="2400" b="1" dirty="0">
              <a:solidFill>
                <a:srgbClr val="89B714"/>
              </a:solidFill>
              <a:latin typeface="Tahoma"/>
              <a:cs typeface="Tahoma"/>
            </a:endParaRPr>
          </a:p>
        </p:txBody>
      </p:sp>
      <p:sp>
        <p:nvSpPr>
          <p:cNvPr id="15" name="TextBox 14"/>
          <p:cNvSpPr txBox="1"/>
          <p:nvPr/>
        </p:nvSpPr>
        <p:spPr>
          <a:xfrm>
            <a:off x="446092" y="3870454"/>
            <a:ext cx="563134" cy="646331"/>
          </a:xfrm>
          <a:prstGeom prst="rect">
            <a:avLst/>
          </a:prstGeom>
          <a:solidFill>
            <a:srgbClr val="89B714"/>
          </a:solidFill>
        </p:spPr>
        <p:txBody>
          <a:bodyPr wrap="square" rtlCol="0">
            <a:spAutoFit/>
          </a:bodyPr>
          <a:lstStyle/>
          <a:p>
            <a:pPr algn="ctr"/>
            <a:r>
              <a:rPr lang="en-US" sz="3600" b="1" dirty="0" smtClean="0">
                <a:solidFill>
                  <a:schemeClr val="bg1"/>
                </a:solidFill>
                <a:latin typeface="Tahoma"/>
                <a:cs typeface="Tahoma"/>
              </a:rPr>
              <a:t>M</a:t>
            </a:r>
            <a:endParaRPr lang="en-US" sz="3600" b="1" dirty="0">
              <a:solidFill>
                <a:schemeClr val="bg1"/>
              </a:solidFill>
              <a:latin typeface="Tahoma"/>
              <a:cs typeface="Tahoma"/>
            </a:endParaRPr>
          </a:p>
        </p:txBody>
      </p:sp>
      <p:sp>
        <p:nvSpPr>
          <p:cNvPr id="16" name="TextBox 15"/>
          <p:cNvSpPr txBox="1"/>
          <p:nvPr/>
        </p:nvSpPr>
        <p:spPr>
          <a:xfrm>
            <a:off x="1177429" y="5041464"/>
            <a:ext cx="6408580" cy="461665"/>
          </a:xfrm>
          <a:prstGeom prst="rect">
            <a:avLst/>
          </a:prstGeom>
          <a:solidFill>
            <a:schemeClr val="bg1"/>
          </a:solidFill>
        </p:spPr>
        <p:txBody>
          <a:bodyPr wrap="square" rtlCol="0">
            <a:spAutoFit/>
          </a:bodyPr>
          <a:lstStyle/>
          <a:p>
            <a:r>
              <a:rPr lang="en-US" sz="2400" b="1" dirty="0" smtClean="0">
                <a:solidFill>
                  <a:srgbClr val="89B714"/>
                </a:solidFill>
                <a:latin typeface="Tahoma"/>
                <a:cs typeface="Tahoma"/>
              </a:rPr>
              <a:t>Night Wide Game, ‘NGOOT’, Night Walk</a:t>
            </a:r>
            <a:endParaRPr lang="en-US" sz="2400" b="1" dirty="0">
              <a:solidFill>
                <a:srgbClr val="89B714"/>
              </a:solidFill>
              <a:latin typeface="Tahoma"/>
              <a:cs typeface="Tahoma"/>
            </a:endParaRPr>
          </a:p>
        </p:txBody>
      </p:sp>
      <p:sp>
        <p:nvSpPr>
          <p:cNvPr id="17" name="TextBox 16"/>
          <p:cNvSpPr txBox="1"/>
          <p:nvPr/>
        </p:nvSpPr>
        <p:spPr>
          <a:xfrm>
            <a:off x="446092" y="4889172"/>
            <a:ext cx="563134" cy="646331"/>
          </a:xfrm>
          <a:prstGeom prst="rect">
            <a:avLst/>
          </a:prstGeom>
          <a:solidFill>
            <a:srgbClr val="89B714"/>
          </a:solidFill>
        </p:spPr>
        <p:txBody>
          <a:bodyPr wrap="square" rtlCol="0">
            <a:spAutoFit/>
          </a:bodyPr>
          <a:lstStyle/>
          <a:p>
            <a:pPr algn="ctr"/>
            <a:r>
              <a:rPr lang="en-US" sz="3600" b="1" dirty="0" smtClean="0">
                <a:solidFill>
                  <a:schemeClr val="bg1"/>
                </a:solidFill>
                <a:latin typeface="Tahoma"/>
                <a:cs typeface="Tahoma"/>
              </a:rPr>
              <a:t>N</a:t>
            </a:r>
            <a:endParaRPr lang="en-US" sz="3600" b="1" dirty="0">
              <a:solidFill>
                <a:schemeClr val="bg1"/>
              </a:solidFill>
              <a:latin typeface="Tahoma"/>
              <a:cs typeface="Tahoma"/>
            </a:endParaRPr>
          </a:p>
        </p:txBody>
      </p:sp>
      <p:sp>
        <p:nvSpPr>
          <p:cNvPr id="18" name="TextBox 17"/>
          <p:cNvSpPr txBox="1"/>
          <p:nvPr/>
        </p:nvSpPr>
        <p:spPr>
          <a:xfrm>
            <a:off x="1177429" y="6034949"/>
            <a:ext cx="2195065" cy="461665"/>
          </a:xfrm>
          <a:prstGeom prst="rect">
            <a:avLst/>
          </a:prstGeom>
          <a:solidFill>
            <a:schemeClr val="bg1"/>
          </a:solidFill>
        </p:spPr>
        <p:txBody>
          <a:bodyPr wrap="square" rtlCol="0">
            <a:spAutoFit/>
          </a:bodyPr>
          <a:lstStyle/>
          <a:p>
            <a:r>
              <a:rPr lang="en-US" sz="2400" b="1" dirty="0" smtClean="0">
                <a:solidFill>
                  <a:srgbClr val="89B714"/>
                </a:solidFill>
                <a:latin typeface="Tahoma"/>
                <a:cs typeface="Tahoma"/>
              </a:rPr>
              <a:t>Orienteering</a:t>
            </a:r>
            <a:endParaRPr lang="en-US" sz="2400" b="1" dirty="0">
              <a:solidFill>
                <a:srgbClr val="89B714"/>
              </a:solidFill>
              <a:latin typeface="Tahoma"/>
              <a:cs typeface="Tahoma"/>
            </a:endParaRPr>
          </a:p>
        </p:txBody>
      </p:sp>
      <p:sp>
        <p:nvSpPr>
          <p:cNvPr id="19" name="TextBox 18"/>
          <p:cNvSpPr txBox="1"/>
          <p:nvPr/>
        </p:nvSpPr>
        <p:spPr>
          <a:xfrm>
            <a:off x="446092" y="5882657"/>
            <a:ext cx="563134" cy="646331"/>
          </a:xfrm>
          <a:prstGeom prst="rect">
            <a:avLst/>
          </a:prstGeom>
          <a:solidFill>
            <a:srgbClr val="89B714"/>
          </a:solidFill>
        </p:spPr>
        <p:txBody>
          <a:bodyPr wrap="square" rtlCol="0">
            <a:spAutoFit/>
          </a:bodyPr>
          <a:lstStyle/>
          <a:p>
            <a:pPr algn="ctr"/>
            <a:r>
              <a:rPr lang="en-US" sz="3600" b="1" dirty="0" smtClean="0">
                <a:solidFill>
                  <a:schemeClr val="bg1"/>
                </a:solidFill>
                <a:latin typeface="Tahoma"/>
                <a:cs typeface="Tahoma"/>
              </a:rPr>
              <a:t>O</a:t>
            </a:r>
            <a:endParaRPr lang="en-US" sz="3600" b="1" dirty="0">
              <a:solidFill>
                <a:schemeClr val="bg1"/>
              </a:solidFill>
              <a:latin typeface="Tahoma"/>
              <a:cs typeface="Tahoma"/>
            </a:endParaRPr>
          </a:p>
        </p:txBody>
      </p:sp>
    </p:spTree>
    <p:extLst>
      <p:ext uri="{BB962C8B-B14F-4D97-AF65-F5344CB8AC3E}">
        <p14:creationId xmlns:p14="http://schemas.microsoft.com/office/powerpoint/2010/main" val="3523081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pic>
        <p:nvPicPr>
          <p:cNvPr id="5" name="Picture 4" descr="Girls Flier 300.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41764" y="243886"/>
            <a:ext cx="4487082" cy="2983432"/>
          </a:xfrm>
          <a:prstGeom prst="rect">
            <a:avLst/>
          </a:prstGeom>
        </p:spPr>
      </p:pic>
      <p:pic>
        <p:nvPicPr>
          <p:cNvPr id="7" name="Picture 6" descr="Girls Flier 279.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3884553" y="3404400"/>
            <a:ext cx="4847512" cy="3135945"/>
          </a:xfrm>
          <a:prstGeom prst="rect">
            <a:avLst/>
          </a:prstGeom>
        </p:spPr>
      </p:pic>
      <p:pic>
        <p:nvPicPr>
          <p:cNvPr id="9" name="Picture 8" descr="Girls Flier 273.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0013" y="1489869"/>
            <a:ext cx="3186610" cy="4792662"/>
          </a:xfrm>
          <a:prstGeom prst="rect">
            <a:avLst/>
          </a:prstGeom>
        </p:spPr>
      </p:pic>
      <p:pic>
        <p:nvPicPr>
          <p:cNvPr id="11" name="Picture 10" descr="Girls Flier 266.jp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56064" y="4007052"/>
            <a:ext cx="1577763" cy="2013111"/>
          </a:xfrm>
          <a:prstGeom prst="rect">
            <a:avLst/>
          </a:prstGeom>
        </p:spPr>
      </p:pic>
    </p:spTree>
    <p:extLst>
      <p:ext uri="{BB962C8B-B14F-4D97-AF65-F5344CB8AC3E}">
        <p14:creationId xmlns:p14="http://schemas.microsoft.com/office/powerpoint/2010/main" val="873727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pic>
        <p:nvPicPr>
          <p:cNvPr id="5" name="Picture 4" descr="Girls Flier 770.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3071" y="2719837"/>
            <a:ext cx="5189878" cy="3450716"/>
          </a:xfrm>
          <a:prstGeom prst="rect">
            <a:avLst/>
          </a:prstGeom>
        </p:spPr>
      </p:pic>
      <p:pic>
        <p:nvPicPr>
          <p:cNvPr id="7" name="Picture 6" descr="Misc 023.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4552533" y="488444"/>
            <a:ext cx="3905668" cy="2781714"/>
          </a:xfrm>
          <a:prstGeom prst="rect">
            <a:avLst/>
          </a:prstGeom>
        </p:spPr>
      </p:pic>
      <p:pic>
        <p:nvPicPr>
          <p:cNvPr id="9" name="Picture 8" descr="Girls Flier 114.jpg"/>
          <p:cNvPicPr>
            <a:picLocks noChangeAspect="1"/>
          </p:cNvPicPr>
          <p:nvPr/>
        </p:nvPicPr>
        <p:blipFill>
          <a:blip r:embed="rId5">
            <a:extLst>
              <a:ext uri="{28A0092B-C50C-407E-A947-70E740481C1C}">
                <a14:useLocalDpi xmlns:a14="http://schemas.microsoft.com/office/drawing/2010/main"/>
              </a:ext>
            </a:extLst>
          </a:blip>
          <a:stretch>
            <a:fillRect/>
          </a:stretch>
        </p:blipFill>
        <p:spPr>
          <a:xfrm flipH="1">
            <a:off x="5289790" y="3114396"/>
            <a:ext cx="3520095" cy="2640070"/>
          </a:xfrm>
          <a:prstGeom prst="rect">
            <a:avLst/>
          </a:prstGeom>
        </p:spPr>
      </p:pic>
    </p:spTree>
    <p:extLst>
      <p:ext uri="{BB962C8B-B14F-4D97-AF65-F5344CB8AC3E}">
        <p14:creationId xmlns:p14="http://schemas.microsoft.com/office/powerpoint/2010/main" val="1341980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pic>
        <p:nvPicPr>
          <p:cNvPr id="5" name="Picture 4" descr="Girls Flier 350.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4841" y="1419859"/>
            <a:ext cx="3709378" cy="2466341"/>
          </a:xfrm>
          <a:prstGeom prst="rect">
            <a:avLst/>
          </a:prstGeom>
        </p:spPr>
      </p:pic>
      <p:pic>
        <p:nvPicPr>
          <p:cNvPr id="7" name="Picture 6" descr="Girls Flier 318.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5141225" y="300400"/>
            <a:ext cx="3679964" cy="5534666"/>
          </a:xfrm>
          <a:prstGeom prst="rect">
            <a:avLst/>
          </a:prstGeom>
        </p:spPr>
      </p:pic>
      <p:pic>
        <p:nvPicPr>
          <p:cNvPr id="9" name="Picture 8" descr="Girls Flier 383.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1763" y="3694259"/>
            <a:ext cx="4870414" cy="3035794"/>
          </a:xfrm>
          <a:prstGeom prst="rect">
            <a:avLst/>
          </a:prstGeom>
        </p:spPr>
      </p:pic>
    </p:spTree>
    <p:extLst>
      <p:ext uri="{BB962C8B-B14F-4D97-AF65-F5344CB8AC3E}">
        <p14:creationId xmlns:p14="http://schemas.microsoft.com/office/powerpoint/2010/main" val="776127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pic>
        <p:nvPicPr>
          <p:cNvPr id="5" name="Picture 4" descr="Girls Flier 373.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1009" y="1849318"/>
            <a:ext cx="2708619" cy="4073763"/>
          </a:xfrm>
          <a:prstGeom prst="rect">
            <a:avLst/>
          </a:prstGeom>
        </p:spPr>
      </p:pic>
      <p:pic>
        <p:nvPicPr>
          <p:cNvPr id="7" name="Picture 6" descr="Girls Flier 357.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40568" y="443148"/>
            <a:ext cx="4600453" cy="3058812"/>
          </a:xfrm>
          <a:prstGeom prst="rect">
            <a:avLst/>
          </a:prstGeom>
        </p:spPr>
      </p:pic>
      <p:pic>
        <p:nvPicPr>
          <p:cNvPr id="9" name="Picture 8" descr="Girls Flier 576.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00454" y="3600450"/>
            <a:ext cx="3765898" cy="3108093"/>
          </a:xfrm>
          <a:prstGeom prst="rect">
            <a:avLst/>
          </a:prstGeom>
        </p:spPr>
      </p:pic>
    </p:spTree>
    <p:extLst>
      <p:ext uri="{BB962C8B-B14F-4D97-AF65-F5344CB8AC3E}">
        <p14:creationId xmlns:p14="http://schemas.microsoft.com/office/powerpoint/2010/main" val="18399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pic>
        <p:nvPicPr>
          <p:cNvPr id="5" name="Picture 4" descr="Girls Flier 189.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54572" y="300400"/>
            <a:ext cx="5103628" cy="3393369"/>
          </a:xfrm>
          <a:prstGeom prst="rect">
            <a:avLst/>
          </a:prstGeom>
        </p:spPr>
      </p:pic>
      <p:pic>
        <p:nvPicPr>
          <p:cNvPr id="7" name="Picture 6" descr="Girls Flier 196.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6166" y="3450124"/>
            <a:ext cx="4663350" cy="3100632"/>
          </a:xfrm>
          <a:prstGeom prst="rect">
            <a:avLst/>
          </a:prstGeom>
        </p:spPr>
      </p:pic>
      <p:pic>
        <p:nvPicPr>
          <p:cNvPr id="9" name="Picture 8" descr="Misc 032.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9695" y="1599210"/>
            <a:ext cx="3158468" cy="4746624"/>
          </a:xfrm>
          <a:prstGeom prst="rect">
            <a:avLst/>
          </a:prstGeom>
        </p:spPr>
      </p:pic>
    </p:spTree>
    <p:extLst>
      <p:ext uri="{BB962C8B-B14F-4D97-AF65-F5344CB8AC3E}">
        <p14:creationId xmlns:p14="http://schemas.microsoft.com/office/powerpoint/2010/main" val="1192135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pic>
        <p:nvPicPr>
          <p:cNvPr id="5" name="Picture 4" descr="Misc 078.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3666" y="3096870"/>
            <a:ext cx="4846437" cy="3224885"/>
          </a:xfrm>
          <a:prstGeom prst="rect">
            <a:avLst/>
          </a:prstGeom>
        </p:spPr>
      </p:pic>
      <p:pic>
        <p:nvPicPr>
          <p:cNvPr id="7" name="Picture 6" descr="Misc 081.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3994849" y="179726"/>
            <a:ext cx="4855035" cy="3230606"/>
          </a:xfrm>
          <a:prstGeom prst="rect">
            <a:avLst/>
          </a:prstGeom>
        </p:spPr>
      </p:pic>
      <p:pic>
        <p:nvPicPr>
          <p:cNvPr id="9" name="Picture 8" descr="Girls Flier 568.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29484" y="3886200"/>
            <a:ext cx="3282748" cy="2188499"/>
          </a:xfrm>
          <a:prstGeom prst="rect">
            <a:avLst/>
          </a:prstGeom>
        </p:spPr>
      </p:pic>
      <p:pic>
        <p:nvPicPr>
          <p:cNvPr id="11" name="Picture 10" descr="Girls Flier 813.JP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08303" y="1520799"/>
            <a:ext cx="2192403" cy="1457715"/>
          </a:xfrm>
          <a:prstGeom prst="rect">
            <a:avLst/>
          </a:prstGeom>
        </p:spPr>
      </p:pic>
    </p:spTree>
    <p:extLst>
      <p:ext uri="{BB962C8B-B14F-4D97-AF65-F5344CB8AC3E}">
        <p14:creationId xmlns:p14="http://schemas.microsoft.com/office/powerpoint/2010/main" val="1382743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pic>
        <p:nvPicPr>
          <p:cNvPr id="5" name="Picture 4" descr="Misc 142.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88418" y="-83871"/>
            <a:ext cx="10432418" cy="6941872"/>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spTree>
    <p:extLst>
      <p:ext uri="{BB962C8B-B14F-4D97-AF65-F5344CB8AC3E}">
        <p14:creationId xmlns:p14="http://schemas.microsoft.com/office/powerpoint/2010/main" val="1474369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sp>
        <p:nvSpPr>
          <p:cNvPr id="5" name="TextBox 4"/>
          <p:cNvSpPr txBox="1"/>
          <p:nvPr/>
        </p:nvSpPr>
        <p:spPr>
          <a:xfrm>
            <a:off x="424178" y="2413915"/>
            <a:ext cx="6884294" cy="1569660"/>
          </a:xfrm>
          <a:prstGeom prst="rect">
            <a:avLst/>
          </a:prstGeom>
          <a:solidFill>
            <a:schemeClr val="bg1"/>
          </a:solidFill>
        </p:spPr>
        <p:txBody>
          <a:bodyPr wrap="square" rtlCol="0">
            <a:spAutoFit/>
          </a:bodyPr>
          <a:lstStyle/>
          <a:p>
            <a:r>
              <a:rPr lang="en-US" sz="2400" b="1" dirty="0" err="1" smtClean="0">
                <a:solidFill>
                  <a:srgbClr val="89B714"/>
                </a:solidFill>
                <a:latin typeface="Tahoma"/>
                <a:cs typeface="Tahoma"/>
              </a:rPr>
              <a:t>Rempstone</a:t>
            </a:r>
            <a:r>
              <a:rPr lang="en-US" sz="2400" b="1" dirty="0" smtClean="0">
                <a:solidFill>
                  <a:srgbClr val="89B714"/>
                </a:solidFill>
                <a:latin typeface="Tahoma"/>
                <a:cs typeface="Tahoma"/>
              </a:rPr>
              <a:t> Adventure Camp is an exciting multi-activity adventure holiday for boys and girls from years 6 </a:t>
            </a:r>
            <a:r>
              <a:rPr lang="en-US" sz="2400" b="1" smtClean="0">
                <a:solidFill>
                  <a:srgbClr val="89B714"/>
                </a:solidFill>
                <a:latin typeface="Tahoma"/>
                <a:cs typeface="Tahoma"/>
              </a:rPr>
              <a:t>to 10.  </a:t>
            </a:r>
            <a:r>
              <a:rPr lang="en-US" sz="2400" b="1" dirty="0" smtClean="0">
                <a:solidFill>
                  <a:srgbClr val="89B714"/>
                </a:solidFill>
                <a:latin typeface="Tahoma"/>
                <a:cs typeface="Tahoma"/>
              </a:rPr>
              <a:t>The purpose of the camp is to have fun and we do!</a:t>
            </a:r>
            <a:endParaRPr lang="en-US" sz="2400" b="1" dirty="0">
              <a:solidFill>
                <a:srgbClr val="89B714"/>
              </a:solidFill>
              <a:latin typeface="Tahoma"/>
              <a:cs typeface="Tahoma"/>
            </a:endParaRPr>
          </a:p>
        </p:txBody>
      </p:sp>
      <p:sp>
        <p:nvSpPr>
          <p:cNvPr id="11" name="TextBox 10"/>
          <p:cNvSpPr txBox="1"/>
          <p:nvPr/>
        </p:nvSpPr>
        <p:spPr>
          <a:xfrm>
            <a:off x="1463377" y="4660618"/>
            <a:ext cx="7326309" cy="1200328"/>
          </a:xfrm>
          <a:prstGeom prst="rect">
            <a:avLst/>
          </a:prstGeom>
          <a:solidFill>
            <a:srgbClr val="89B714"/>
          </a:solidFill>
        </p:spPr>
        <p:txBody>
          <a:bodyPr wrap="square" rtlCol="0">
            <a:spAutoFit/>
          </a:bodyPr>
          <a:lstStyle/>
          <a:p>
            <a:r>
              <a:rPr lang="en-US" sz="2400" b="1" dirty="0" err="1" smtClean="0">
                <a:solidFill>
                  <a:schemeClr val="bg1"/>
                </a:solidFill>
                <a:latin typeface="Tahoma"/>
                <a:cs typeface="Tahoma"/>
              </a:rPr>
              <a:t>Rempstone</a:t>
            </a:r>
            <a:r>
              <a:rPr lang="en-US" sz="2400" b="1" dirty="0" smtClean="0">
                <a:solidFill>
                  <a:schemeClr val="bg1"/>
                </a:solidFill>
                <a:latin typeface="Tahoma"/>
                <a:cs typeface="Tahoma"/>
              </a:rPr>
              <a:t> Adventure Camp is a Christian </a:t>
            </a:r>
            <a:r>
              <a:rPr lang="en-US" sz="2400" b="1" dirty="0" err="1" smtClean="0">
                <a:solidFill>
                  <a:schemeClr val="bg1"/>
                </a:solidFill>
                <a:latin typeface="Tahoma"/>
                <a:cs typeface="Tahoma"/>
              </a:rPr>
              <a:t>organisation</a:t>
            </a:r>
            <a:r>
              <a:rPr lang="en-US" sz="2400" b="1" dirty="0" smtClean="0">
                <a:solidFill>
                  <a:schemeClr val="bg1"/>
                </a:solidFill>
                <a:latin typeface="Tahoma"/>
                <a:cs typeface="Tahoma"/>
              </a:rPr>
              <a:t> and encourages Christian values but you do not have to be a Christian to come.</a:t>
            </a:r>
            <a:endParaRPr lang="en-US" sz="2400" b="1" dirty="0">
              <a:solidFill>
                <a:schemeClr val="bg1"/>
              </a:solidFill>
              <a:latin typeface="Tahoma"/>
              <a:cs typeface="Tahoma"/>
            </a:endParaRPr>
          </a:p>
        </p:txBody>
      </p:sp>
    </p:spTree>
    <p:extLst>
      <p:ext uri="{BB962C8B-B14F-4D97-AF65-F5344CB8AC3E}">
        <p14:creationId xmlns:p14="http://schemas.microsoft.com/office/powerpoint/2010/main" val="1735380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sp>
        <p:nvSpPr>
          <p:cNvPr id="5" name="TextBox 4"/>
          <p:cNvSpPr txBox="1"/>
          <p:nvPr/>
        </p:nvSpPr>
        <p:spPr>
          <a:xfrm>
            <a:off x="1177428" y="2183082"/>
            <a:ext cx="4549923" cy="461665"/>
          </a:xfrm>
          <a:prstGeom prst="rect">
            <a:avLst/>
          </a:prstGeom>
          <a:solidFill>
            <a:schemeClr val="bg1"/>
          </a:solidFill>
        </p:spPr>
        <p:txBody>
          <a:bodyPr wrap="square" rtlCol="0">
            <a:spAutoFit/>
          </a:bodyPr>
          <a:lstStyle/>
          <a:p>
            <a:r>
              <a:rPr lang="en-US" sz="2400" b="1" dirty="0" smtClean="0">
                <a:solidFill>
                  <a:srgbClr val="89B714"/>
                </a:solidFill>
                <a:latin typeface="Tahoma"/>
                <a:cs typeface="Tahoma"/>
              </a:rPr>
              <a:t>Paintball, Prayers, </a:t>
            </a:r>
            <a:r>
              <a:rPr lang="en-US" sz="2400" b="1" dirty="0" err="1" smtClean="0">
                <a:solidFill>
                  <a:srgbClr val="89B714"/>
                </a:solidFill>
                <a:latin typeface="Tahoma"/>
                <a:cs typeface="Tahoma"/>
              </a:rPr>
              <a:t>Pedaloes</a:t>
            </a:r>
            <a:endParaRPr lang="en-US" sz="2400" b="1" dirty="0">
              <a:solidFill>
                <a:srgbClr val="89B714"/>
              </a:solidFill>
              <a:latin typeface="Tahoma"/>
              <a:cs typeface="Tahoma"/>
            </a:endParaRPr>
          </a:p>
        </p:txBody>
      </p:sp>
      <p:sp>
        <p:nvSpPr>
          <p:cNvPr id="11" name="TextBox 10"/>
          <p:cNvSpPr txBox="1"/>
          <p:nvPr/>
        </p:nvSpPr>
        <p:spPr>
          <a:xfrm>
            <a:off x="446092" y="2030790"/>
            <a:ext cx="563134" cy="646331"/>
          </a:xfrm>
          <a:prstGeom prst="rect">
            <a:avLst/>
          </a:prstGeom>
          <a:solidFill>
            <a:srgbClr val="89B714"/>
          </a:solidFill>
        </p:spPr>
        <p:txBody>
          <a:bodyPr wrap="square" rtlCol="0">
            <a:spAutoFit/>
          </a:bodyPr>
          <a:lstStyle/>
          <a:p>
            <a:pPr algn="ctr"/>
            <a:r>
              <a:rPr lang="en-US" sz="3600" b="1" dirty="0" smtClean="0">
                <a:solidFill>
                  <a:schemeClr val="bg1"/>
                </a:solidFill>
                <a:latin typeface="Tahoma"/>
                <a:cs typeface="Tahoma"/>
              </a:rPr>
              <a:t>P</a:t>
            </a:r>
            <a:endParaRPr lang="en-US" sz="3600" b="1" dirty="0">
              <a:solidFill>
                <a:schemeClr val="bg1"/>
              </a:solidFill>
              <a:latin typeface="Tahoma"/>
              <a:cs typeface="Tahoma"/>
            </a:endParaRPr>
          </a:p>
        </p:txBody>
      </p:sp>
      <p:sp>
        <p:nvSpPr>
          <p:cNvPr id="12" name="TextBox 11"/>
          <p:cNvSpPr txBox="1"/>
          <p:nvPr/>
        </p:nvSpPr>
        <p:spPr>
          <a:xfrm>
            <a:off x="1177429" y="3086854"/>
            <a:ext cx="3994850" cy="461665"/>
          </a:xfrm>
          <a:prstGeom prst="rect">
            <a:avLst/>
          </a:prstGeom>
          <a:solidFill>
            <a:schemeClr val="bg1"/>
          </a:solidFill>
        </p:spPr>
        <p:txBody>
          <a:bodyPr wrap="square" rtlCol="0">
            <a:spAutoFit/>
          </a:bodyPr>
          <a:lstStyle/>
          <a:p>
            <a:r>
              <a:rPr lang="en-US" sz="2400" b="1" dirty="0" smtClean="0">
                <a:solidFill>
                  <a:srgbClr val="89B714"/>
                </a:solidFill>
                <a:latin typeface="Tahoma"/>
                <a:cs typeface="Tahoma"/>
              </a:rPr>
              <a:t>Quad Bikes, Quiet Times</a:t>
            </a:r>
            <a:endParaRPr lang="en-US" sz="2400" b="1" dirty="0">
              <a:solidFill>
                <a:srgbClr val="89B714"/>
              </a:solidFill>
              <a:latin typeface="Tahoma"/>
              <a:cs typeface="Tahoma"/>
            </a:endParaRPr>
          </a:p>
        </p:txBody>
      </p:sp>
      <p:sp>
        <p:nvSpPr>
          <p:cNvPr id="13" name="TextBox 12"/>
          <p:cNvSpPr txBox="1"/>
          <p:nvPr/>
        </p:nvSpPr>
        <p:spPr>
          <a:xfrm>
            <a:off x="446092" y="2934562"/>
            <a:ext cx="563134" cy="646331"/>
          </a:xfrm>
          <a:prstGeom prst="rect">
            <a:avLst/>
          </a:prstGeom>
          <a:solidFill>
            <a:srgbClr val="89B714"/>
          </a:solidFill>
        </p:spPr>
        <p:txBody>
          <a:bodyPr wrap="square" rtlCol="0">
            <a:spAutoFit/>
          </a:bodyPr>
          <a:lstStyle/>
          <a:p>
            <a:pPr algn="ctr"/>
            <a:r>
              <a:rPr lang="en-US" sz="3600" b="1" dirty="0" smtClean="0">
                <a:solidFill>
                  <a:schemeClr val="bg1"/>
                </a:solidFill>
                <a:latin typeface="Tahoma"/>
                <a:cs typeface="Tahoma"/>
              </a:rPr>
              <a:t>Q</a:t>
            </a:r>
            <a:endParaRPr lang="en-US" sz="3600" b="1" dirty="0">
              <a:solidFill>
                <a:schemeClr val="bg1"/>
              </a:solidFill>
              <a:latin typeface="Tahoma"/>
              <a:cs typeface="Tahoma"/>
            </a:endParaRPr>
          </a:p>
        </p:txBody>
      </p:sp>
      <p:sp>
        <p:nvSpPr>
          <p:cNvPr id="14" name="TextBox 13"/>
          <p:cNvSpPr txBox="1"/>
          <p:nvPr/>
        </p:nvSpPr>
        <p:spPr>
          <a:xfrm>
            <a:off x="1177428" y="4022746"/>
            <a:ext cx="5483457" cy="461665"/>
          </a:xfrm>
          <a:prstGeom prst="rect">
            <a:avLst/>
          </a:prstGeom>
          <a:solidFill>
            <a:schemeClr val="bg1"/>
          </a:solidFill>
        </p:spPr>
        <p:txBody>
          <a:bodyPr wrap="square" rtlCol="0">
            <a:spAutoFit/>
          </a:bodyPr>
          <a:lstStyle/>
          <a:p>
            <a:r>
              <a:rPr lang="en-US" sz="2400" b="1" dirty="0" smtClean="0">
                <a:solidFill>
                  <a:srgbClr val="89B714"/>
                </a:solidFill>
                <a:latin typeface="Tahoma"/>
                <a:cs typeface="Tahoma"/>
              </a:rPr>
              <a:t>RIB Driving, Ropes Course, Rugby</a:t>
            </a:r>
            <a:endParaRPr lang="en-US" sz="2400" b="1" dirty="0">
              <a:solidFill>
                <a:srgbClr val="89B714"/>
              </a:solidFill>
              <a:latin typeface="Tahoma"/>
              <a:cs typeface="Tahoma"/>
            </a:endParaRPr>
          </a:p>
        </p:txBody>
      </p:sp>
      <p:sp>
        <p:nvSpPr>
          <p:cNvPr id="15" name="TextBox 14"/>
          <p:cNvSpPr txBox="1"/>
          <p:nvPr/>
        </p:nvSpPr>
        <p:spPr>
          <a:xfrm>
            <a:off x="446092" y="3870454"/>
            <a:ext cx="563134" cy="646331"/>
          </a:xfrm>
          <a:prstGeom prst="rect">
            <a:avLst/>
          </a:prstGeom>
          <a:solidFill>
            <a:srgbClr val="89B714"/>
          </a:solidFill>
        </p:spPr>
        <p:txBody>
          <a:bodyPr wrap="square" rtlCol="0">
            <a:spAutoFit/>
          </a:bodyPr>
          <a:lstStyle/>
          <a:p>
            <a:pPr algn="ctr"/>
            <a:r>
              <a:rPr lang="en-US" sz="3600" b="1" dirty="0" smtClean="0">
                <a:solidFill>
                  <a:schemeClr val="bg1"/>
                </a:solidFill>
                <a:latin typeface="Tahoma"/>
                <a:cs typeface="Tahoma"/>
              </a:rPr>
              <a:t>R</a:t>
            </a:r>
            <a:endParaRPr lang="en-US" sz="3600" b="1" dirty="0">
              <a:solidFill>
                <a:schemeClr val="bg1"/>
              </a:solidFill>
              <a:latin typeface="Tahoma"/>
              <a:cs typeface="Tahoma"/>
            </a:endParaRPr>
          </a:p>
        </p:txBody>
      </p:sp>
      <p:sp>
        <p:nvSpPr>
          <p:cNvPr id="16" name="TextBox 15"/>
          <p:cNvSpPr txBox="1"/>
          <p:nvPr/>
        </p:nvSpPr>
        <p:spPr>
          <a:xfrm>
            <a:off x="1177428" y="5041464"/>
            <a:ext cx="6478014" cy="461665"/>
          </a:xfrm>
          <a:prstGeom prst="rect">
            <a:avLst/>
          </a:prstGeom>
          <a:solidFill>
            <a:schemeClr val="bg1"/>
          </a:solidFill>
        </p:spPr>
        <p:txBody>
          <a:bodyPr wrap="square" rtlCol="0">
            <a:spAutoFit/>
          </a:bodyPr>
          <a:lstStyle/>
          <a:p>
            <a:r>
              <a:rPr lang="en-US" sz="2400" b="1" dirty="0" smtClean="0">
                <a:solidFill>
                  <a:srgbClr val="89B714"/>
                </a:solidFill>
                <a:latin typeface="Tahoma"/>
                <a:cs typeface="Tahoma"/>
              </a:rPr>
              <a:t>‘Survive’, Sailing, Sea Fishing, Shooting</a:t>
            </a:r>
            <a:endParaRPr lang="en-US" sz="2400" b="1" dirty="0">
              <a:solidFill>
                <a:srgbClr val="89B714"/>
              </a:solidFill>
              <a:latin typeface="Tahoma"/>
              <a:cs typeface="Tahoma"/>
            </a:endParaRPr>
          </a:p>
        </p:txBody>
      </p:sp>
      <p:sp>
        <p:nvSpPr>
          <p:cNvPr id="17" name="TextBox 16"/>
          <p:cNvSpPr txBox="1"/>
          <p:nvPr/>
        </p:nvSpPr>
        <p:spPr>
          <a:xfrm>
            <a:off x="446092" y="4889172"/>
            <a:ext cx="563134" cy="646331"/>
          </a:xfrm>
          <a:prstGeom prst="rect">
            <a:avLst/>
          </a:prstGeom>
          <a:solidFill>
            <a:srgbClr val="89B714"/>
          </a:solidFill>
        </p:spPr>
        <p:txBody>
          <a:bodyPr wrap="square" rtlCol="0">
            <a:spAutoFit/>
          </a:bodyPr>
          <a:lstStyle/>
          <a:p>
            <a:pPr algn="ctr"/>
            <a:r>
              <a:rPr lang="en-US" sz="3600" b="1" dirty="0" smtClean="0">
                <a:solidFill>
                  <a:schemeClr val="bg1"/>
                </a:solidFill>
                <a:latin typeface="Tahoma"/>
                <a:cs typeface="Tahoma"/>
              </a:rPr>
              <a:t>S</a:t>
            </a:r>
            <a:endParaRPr lang="en-US" sz="3600" b="1" dirty="0">
              <a:solidFill>
                <a:schemeClr val="bg1"/>
              </a:solidFill>
              <a:latin typeface="Tahoma"/>
              <a:cs typeface="Tahoma"/>
            </a:endParaRPr>
          </a:p>
        </p:txBody>
      </p:sp>
      <p:sp>
        <p:nvSpPr>
          <p:cNvPr id="18" name="TextBox 17"/>
          <p:cNvSpPr txBox="1"/>
          <p:nvPr/>
        </p:nvSpPr>
        <p:spPr>
          <a:xfrm>
            <a:off x="1177429" y="6034949"/>
            <a:ext cx="6298202" cy="461665"/>
          </a:xfrm>
          <a:prstGeom prst="rect">
            <a:avLst/>
          </a:prstGeom>
          <a:solidFill>
            <a:schemeClr val="bg1"/>
          </a:solidFill>
        </p:spPr>
        <p:txBody>
          <a:bodyPr wrap="square" rtlCol="0">
            <a:spAutoFit/>
          </a:bodyPr>
          <a:lstStyle/>
          <a:p>
            <a:r>
              <a:rPr lang="en-US" sz="2400" b="1" dirty="0" smtClean="0">
                <a:solidFill>
                  <a:srgbClr val="89B714"/>
                </a:solidFill>
                <a:latin typeface="Tahoma"/>
                <a:cs typeface="Tahoma"/>
              </a:rPr>
              <a:t>Tents, Tanks, Tent Leaders, </a:t>
            </a:r>
            <a:r>
              <a:rPr lang="en-US" sz="2400" b="1" dirty="0" err="1" smtClean="0">
                <a:solidFill>
                  <a:srgbClr val="89B714"/>
                </a:solidFill>
                <a:latin typeface="Tahoma"/>
                <a:cs typeface="Tahoma"/>
              </a:rPr>
              <a:t>Tunnelling</a:t>
            </a:r>
            <a:endParaRPr lang="en-US" sz="2400" b="1" dirty="0">
              <a:solidFill>
                <a:srgbClr val="89B714"/>
              </a:solidFill>
              <a:latin typeface="Tahoma"/>
              <a:cs typeface="Tahoma"/>
            </a:endParaRPr>
          </a:p>
        </p:txBody>
      </p:sp>
      <p:sp>
        <p:nvSpPr>
          <p:cNvPr id="19" name="TextBox 18"/>
          <p:cNvSpPr txBox="1"/>
          <p:nvPr/>
        </p:nvSpPr>
        <p:spPr>
          <a:xfrm>
            <a:off x="446092" y="5882657"/>
            <a:ext cx="563134" cy="646331"/>
          </a:xfrm>
          <a:prstGeom prst="rect">
            <a:avLst/>
          </a:prstGeom>
          <a:solidFill>
            <a:srgbClr val="89B714"/>
          </a:solidFill>
        </p:spPr>
        <p:txBody>
          <a:bodyPr wrap="square" rtlCol="0">
            <a:spAutoFit/>
          </a:bodyPr>
          <a:lstStyle/>
          <a:p>
            <a:pPr algn="ctr"/>
            <a:r>
              <a:rPr lang="en-US" sz="3600" b="1" dirty="0" smtClean="0">
                <a:solidFill>
                  <a:schemeClr val="bg1"/>
                </a:solidFill>
                <a:latin typeface="Tahoma"/>
                <a:cs typeface="Tahoma"/>
              </a:rPr>
              <a:t>T</a:t>
            </a:r>
            <a:endParaRPr lang="en-US" sz="3600" b="1" dirty="0">
              <a:solidFill>
                <a:schemeClr val="bg1"/>
              </a:solidFill>
              <a:latin typeface="Tahoma"/>
              <a:cs typeface="Tahoma"/>
            </a:endParaRPr>
          </a:p>
        </p:txBody>
      </p:sp>
    </p:spTree>
    <p:extLst>
      <p:ext uri="{BB962C8B-B14F-4D97-AF65-F5344CB8AC3E}">
        <p14:creationId xmlns:p14="http://schemas.microsoft.com/office/powerpoint/2010/main" val="3591875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pic>
        <p:nvPicPr>
          <p:cNvPr id="7" name="Picture 6" descr="Rempstone 2011 037.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4235" y="3600450"/>
            <a:ext cx="4345870" cy="2893607"/>
          </a:xfrm>
          <a:prstGeom prst="rect">
            <a:avLst/>
          </a:prstGeom>
        </p:spPr>
      </p:pic>
      <p:pic>
        <p:nvPicPr>
          <p:cNvPr id="12" name="Picture 11" descr="Girls Flier 744.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45681" y="3940309"/>
            <a:ext cx="4298609" cy="2553748"/>
          </a:xfrm>
          <a:prstGeom prst="rect">
            <a:avLst/>
          </a:prstGeom>
        </p:spPr>
      </p:pic>
      <p:pic>
        <p:nvPicPr>
          <p:cNvPr id="9" name="Picture 8" descr="Rempstone 2011 010.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85624" y="1392816"/>
            <a:ext cx="4058822" cy="2702481"/>
          </a:xfrm>
          <a:prstGeom prst="rect">
            <a:avLst/>
          </a:prstGeom>
        </p:spPr>
      </p:pic>
      <p:pic>
        <p:nvPicPr>
          <p:cNvPr id="11" name="Picture 10" descr="Rempstone 2011 063.jp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94986" y="167743"/>
            <a:ext cx="1994507" cy="3253135"/>
          </a:xfrm>
          <a:prstGeom prst="rect">
            <a:avLst/>
          </a:prstGeom>
        </p:spPr>
      </p:pic>
    </p:spTree>
    <p:extLst>
      <p:ext uri="{BB962C8B-B14F-4D97-AF65-F5344CB8AC3E}">
        <p14:creationId xmlns:p14="http://schemas.microsoft.com/office/powerpoint/2010/main" val="2426230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pic>
        <p:nvPicPr>
          <p:cNvPr id="5" name="Picture 4" descr="Girls Flier 664.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30537" y="300400"/>
            <a:ext cx="5621778" cy="2770332"/>
          </a:xfrm>
          <a:prstGeom prst="rect">
            <a:avLst/>
          </a:prstGeom>
        </p:spPr>
      </p:pic>
      <p:pic>
        <p:nvPicPr>
          <p:cNvPr id="13" name="Picture 12" descr="Girls Flier 677.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9683" y="1943100"/>
            <a:ext cx="2590800" cy="3886200"/>
          </a:xfrm>
          <a:prstGeom prst="rect">
            <a:avLst/>
          </a:prstGeom>
        </p:spPr>
      </p:pic>
      <p:pic>
        <p:nvPicPr>
          <p:cNvPr id="14" name="Picture 13" descr="Girls Flier 680.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60873" y="3886200"/>
            <a:ext cx="2256676" cy="2647946"/>
          </a:xfrm>
          <a:prstGeom prst="rect">
            <a:avLst/>
          </a:prstGeom>
        </p:spPr>
      </p:pic>
      <p:pic>
        <p:nvPicPr>
          <p:cNvPr id="15" name="Picture 14" descr="Girls Flier 663.jp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11141" y="3355964"/>
            <a:ext cx="3741174" cy="2694772"/>
          </a:xfrm>
          <a:prstGeom prst="rect">
            <a:avLst/>
          </a:prstGeom>
        </p:spPr>
      </p:pic>
    </p:spTree>
    <p:extLst>
      <p:ext uri="{BB962C8B-B14F-4D97-AF65-F5344CB8AC3E}">
        <p14:creationId xmlns:p14="http://schemas.microsoft.com/office/powerpoint/2010/main" val="3832157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sp>
        <p:nvSpPr>
          <p:cNvPr id="5" name="TextBox 4"/>
          <p:cNvSpPr txBox="1"/>
          <p:nvPr/>
        </p:nvSpPr>
        <p:spPr>
          <a:xfrm>
            <a:off x="1177429" y="1799957"/>
            <a:ext cx="2758549" cy="461665"/>
          </a:xfrm>
          <a:prstGeom prst="rect">
            <a:avLst/>
          </a:prstGeom>
          <a:solidFill>
            <a:schemeClr val="bg1"/>
          </a:solidFill>
        </p:spPr>
        <p:txBody>
          <a:bodyPr wrap="square" rtlCol="0">
            <a:spAutoFit/>
          </a:bodyPr>
          <a:lstStyle/>
          <a:p>
            <a:r>
              <a:rPr lang="en-US" sz="2400" b="1" dirty="0" smtClean="0">
                <a:solidFill>
                  <a:srgbClr val="89B714"/>
                </a:solidFill>
                <a:latin typeface="Tahoma"/>
                <a:cs typeface="Tahoma"/>
              </a:rPr>
              <a:t>Ultimate Frisbee</a:t>
            </a:r>
            <a:endParaRPr lang="en-US" sz="2400" b="1" dirty="0">
              <a:solidFill>
                <a:srgbClr val="89B714"/>
              </a:solidFill>
              <a:latin typeface="Tahoma"/>
              <a:cs typeface="Tahoma"/>
            </a:endParaRPr>
          </a:p>
        </p:txBody>
      </p:sp>
      <p:sp>
        <p:nvSpPr>
          <p:cNvPr id="11" name="TextBox 10"/>
          <p:cNvSpPr txBox="1"/>
          <p:nvPr/>
        </p:nvSpPr>
        <p:spPr>
          <a:xfrm>
            <a:off x="446092" y="1647665"/>
            <a:ext cx="563134" cy="646331"/>
          </a:xfrm>
          <a:prstGeom prst="rect">
            <a:avLst/>
          </a:prstGeom>
          <a:solidFill>
            <a:srgbClr val="89B714"/>
          </a:solidFill>
        </p:spPr>
        <p:txBody>
          <a:bodyPr wrap="square" rtlCol="0">
            <a:spAutoFit/>
          </a:bodyPr>
          <a:lstStyle/>
          <a:p>
            <a:pPr algn="ctr"/>
            <a:r>
              <a:rPr lang="en-US" sz="3600" b="1" dirty="0" smtClean="0">
                <a:solidFill>
                  <a:schemeClr val="bg1"/>
                </a:solidFill>
                <a:latin typeface="Tahoma"/>
                <a:cs typeface="Tahoma"/>
              </a:rPr>
              <a:t>U</a:t>
            </a:r>
            <a:endParaRPr lang="en-US" sz="3600" b="1" dirty="0">
              <a:solidFill>
                <a:schemeClr val="bg1"/>
              </a:solidFill>
              <a:latin typeface="Tahoma"/>
              <a:cs typeface="Tahoma"/>
            </a:endParaRPr>
          </a:p>
        </p:txBody>
      </p:sp>
      <p:sp>
        <p:nvSpPr>
          <p:cNvPr id="12" name="TextBox 11"/>
          <p:cNvSpPr txBox="1"/>
          <p:nvPr/>
        </p:nvSpPr>
        <p:spPr>
          <a:xfrm>
            <a:off x="1177428" y="2703729"/>
            <a:ext cx="4263977" cy="461665"/>
          </a:xfrm>
          <a:prstGeom prst="rect">
            <a:avLst/>
          </a:prstGeom>
          <a:solidFill>
            <a:schemeClr val="bg1"/>
          </a:solidFill>
        </p:spPr>
        <p:txBody>
          <a:bodyPr wrap="square" rtlCol="0">
            <a:spAutoFit/>
          </a:bodyPr>
          <a:lstStyle/>
          <a:p>
            <a:r>
              <a:rPr lang="en-US" sz="2400" b="1" dirty="0" smtClean="0">
                <a:solidFill>
                  <a:srgbClr val="89B714"/>
                </a:solidFill>
                <a:latin typeface="Tahoma"/>
                <a:cs typeface="Tahoma"/>
              </a:rPr>
              <a:t>Volleyball, Virtual Warfare</a:t>
            </a:r>
            <a:endParaRPr lang="en-US" sz="2400" b="1" dirty="0">
              <a:solidFill>
                <a:srgbClr val="89B714"/>
              </a:solidFill>
              <a:latin typeface="Tahoma"/>
              <a:cs typeface="Tahoma"/>
            </a:endParaRPr>
          </a:p>
        </p:txBody>
      </p:sp>
      <p:sp>
        <p:nvSpPr>
          <p:cNvPr id="13" name="TextBox 12"/>
          <p:cNvSpPr txBox="1"/>
          <p:nvPr/>
        </p:nvSpPr>
        <p:spPr>
          <a:xfrm>
            <a:off x="446091" y="2551437"/>
            <a:ext cx="563134" cy="646331"/>
          </a:xfrm>
          <a:prstGeom prst="rect">
            <a:avLst/>
          </a:prstGeom>
          <a:solidFill>
            <a:srgbClr val="89B714"/>
          </a:solidFill>
        </p:spPr>
        <p:txBody>
          <a:bodyPr wrap="square" rtlCol="0">
            <a:spAutoFit/>
          </a:bodyPr>
          <a:lstStyle/>
          <a:p>
            <a:pPr algn="ctr"/>
            <a:r>
              <a:rPr lang="en-US" sz="3600" b="1" dirty="0" smtClean="0">
                <a:solidFill>
                  <a:schemeClr val="bg1"/>
                </a:solidFill>
                <a:latin typeface="Tahoma"/>
                <a:cs typeface="Tahoma"/>
              </a:rPr>
              <a:t>V</a:t>
            </a:r>
            <a:endParaRPr lang="en-US" sz="3600" b="1" dirty="0">
              <a:solidFill>
                <a:schemeClr val="bg1"/>
              </a:solidFill>
              <a:latin typeface="Tahoma"/>
              <a:cs typeface="Tahoma"/>
            </a:endParaRPr>
          </a:p>
        </p:txBody>
      </p:sp>
      <p:sp>
        <p:nvSpPr>
          <p:cNvPr id="14" name="TextBox 13"/>
          <p:cNvSpPr txBox="1"/>
          <p:nvPr/>
        </p:nvSpPr>
        <p:spPr>
          <a:xfrm>
            <a:off x="1177428" y="3610614"/>
            <a:ext cx="4390132" cy="461665"/>
          </a:xfrm>
          <a:prstGeom prst="rect">
            <a:avLst/>
          </a:prstGeom>
          <a:solidFill>
            <a:schemeClr val="bg1"/>
          </a:solidFill>
        </p:spPr>
        <p:txBody>
          <a:bodyPr wrap="square" rtlCol="0">
            <a:spAutoFit/>
          </a:bodyPr>
          <a:lstStyle/>
          <a:p>
            <a:r>
              <a:rPr lang="en-US" sz="2400" b="1" dirty="0" smtClean="0">
                <a:solidFill>
                  <a:srgbClr val="89B714"/>
                </a:solidFill>
                <a:latin typeface="Tahoma"/>
                <a:cs typeface="Tahoma"/>
              </a:rPr>
              <a:t>Wind-surfing, Water-skiing</a:t>
            </a:r>
            <a:endParaRPr lang="en-US" sz="2400" b="1" dirty="0">
              <a:solidFill>
                <a:srgbClr val="89B714"/>
              </a:solidFill>
              <a:latin typeface="Tahoma"/>
              <a:cs typeface="Tahoma"/>
            </a:endParaRPr>
          </a:p>
        </p:txBody>
      </p:sp>
      <p:sp>
        <p:nvSpPr>
          <p:cNvPr id="15" name="TextBox 14"/>
          <p:cNvSpPr txBox="1"/>
          <p:nvPr/>
        </p:nvSpPr>
        <p:spPr>
          <a:xfrm>
            <a:off x="446091" y="3458322"/>
            <a:ext cx="563134" cy="646331"/>
          </a:xfrm>
          <a:prstGeom prst="rect">
            <a:avLst/>
          </a:prstGeom>
          <a:solidFill>
            <a:srgbClr val="89B714"/>
          </a:solidFill>
        </p:spPr>
        <p:txBody>
          <a:bodyPr wrap="square" rtlCol="0">
            <a:spAutoFit/>
          </a:bodyPr>
          <a:lstStyle/>
          <a:p>
            <a:pPr algn="ctr"/>
            <a:r>
              <a:rPr lang="en-US" sz="3600" b="1" dirty="0" smtClean="0">
                <a:solidFill>
                  <a:schemeClr val="bg1"/>
                </a:solidFill>
                <a:latin typeface="Tahoma"/>
                <a:cs typeface="Tahoma"/>
              </a:rPr>
              <a:t>W</a:t>
            </a:r>
            <a:endParaRPr lang="en-US" sz="3600" b="1" dirty="0">
              <a:solidFill>
                <a:schemeClr val="bg1"/>
              </a:solidFill>
              <a:latin typeface="Tahoma"/>
              <a:cs typeface="Tahoma"/>
            </a:endParaRPr>
          </a:p>
        </p:txBody>
      </p:sp>
      <p:sp>
        <p:nvSpPr>
          <p:cNvPr id="16" name="TextBox 15"/>
          <p:cNvSpPr txBox="1"/>
          <p:nvPr/>
        </p:nvSpPr>
        <p:spPr>
          <a:xfrm>
            <a:off x="1177427" y="4486348"/>
            <a:ext cx="5483457" cy="461665"/>
          </a:xfrm>
          <a:prstGeom prst="rect">
            <a:avLst/>
          </a:prstGeom>
          <a:solidFill>
            <a:schemeClr val="bg1"/>
          </a:solidFill>
        </p:spPr>
        <p:txBody>
          <a:bodyPr wrap="square" rtlCol="0">
            <a:spAutoFit/>
          </a:bodyPr>
          <a:lstStyle/>
          <a:p>
            <a:r>
              <a:rPr lang="en-US" sz="2400" b="1" dirty="0" smtClean="0">
                <a:solidFill>
                  <a:srgbClr val="89B714"/>
                </a:solidFill>
                <a:latin typeface="Tahoma"/>
                <a:cs typeface="Tahoma"/>
              </a:rPr>
              <a:t>X-Country (The </a:t>
            </a:r>
            <a:r>
              <a:rPr lang="en-US" sz="2400" b="1" dirty="0" err="1" smtClean="0">
                <a:solidFill>
                  <a:srgbClr val="89B714"/>
                </a:solidFill>
                <a:latin typeface="Tahoma"/>
                <a:cs typeface="Tahoma"/>
              </a:rPr>
              <a:t>Rempstone</a:t>
            </a:r>
            <a:r>
              <a:rPr lang="en-US" sz="2400" b="1" dirty="0" smtClean="0">
                <a:solidFill>
                  <a:srgbClr val="89B714"/>
                </a:solidFill>
                <a:latin typeface="Tahoma"/>
                <a:cs typeface="Tahoma"/>
              </a:rPr>
              <a:t> Relay)</a:t>
            </a:r>
            <a:endParaRPr lang="en-US" sz="2400" b="1" dirty="0">
              <a:solidFill>
                <a:srgbClr val="89B714"/>
              </a:solidFill>
              <a:latin typeface="Tahoma"/>
              <a:cs typeface="Tahoma"/>
            </a:endParaRPr>
          </a:p>
        </p:txBody>
      </p:sp>
      <p:sp>
        <p:nvSpPr>
          <p:cNvPr id="17" name="TextBox 16"/>
          <p:cNvSpPr txBox="1"/>
          <p:nvPr/>
        </p:nvSpPr>
        <p:spPr>
          <a:xfrm>
            <a:off x="446092" y="4334056"/>
            <a:ext cx="563134" cy="646331"/>
          </a:xfrm>
          <a:prstGeom prst="rect">
            <a:avLst/>
          </a:prstGeom>
          <a:solidFill>
            <a:srgbClr val="89B714"/>
          </a:solidFill>
        </p:spPr>
        <p:txBody>
          <a:bodyPr wrap="square" rtlCol="0">
            <a:spAutoFit/>
          </a:bodyPr>
          <a:lstStyle/>
          <a:p>
            <a:pPr algn="ctr"/>
            <a:r>
              <a:rPr lang="en-US" sz="3600" b="1" dirty="0" smtClean="0">
                <a:solidFill>
                  <a:schemeClr val="bg1"/>
                </a:solidFill>
                <a:latin typeface="Tahoma"/>
                <a:cs typeface="Tahoma"/>
              </a:rPr>
              <a:t>X</a:t>
            </a:r>
            <a:endParaRPr lang="en-US" sz="3600" b="1" dirty="0">
              <a:solidFill>
                <a:schemeClr val="bg1"/>
              </a:solidFill>
              <a:latin typeface="Tahoma"/>
              <a:cs typeface="Tahoma"/>
            </a:endParaRPr>
          </a:p>
        </p:txBody>
      </p:sp>
      <p:sp>
        <p:nvSpPr>
          <p:cNvPr id="18" name="TextBox 17"/>
          <p:cNvSpPr txBox="1"/>
          <p:nvPr/>
        </p:nvSpPr>
        <p:spPr>
          <a:xfrm>
            <a:off x="1177429" y="6187241"/>
            <a:ext cx="6088992" cy="461665"/>
          </a:xfrm>
          <a:prstGeom prst="rect">
            <a:avLst/>
          </a:prstGeom>
          <a:solidFill>
            <a:schemeClr val="bg1"/>
          </a:solidFill>
        </p:spPr>
        <p:txBody>
          <a:bodyPr wrap="square" rtlCol="0">
            <a:spAutoFit/>
          </a:bodyPr>
          <a:lstStyle/>
          <a:p>
            <a:r>
              <a:rPr lang="en-US" sz="2400" b="1" dirty="0" err="1" smtClean="0">
                <a:solidFill>
                  <a:srgbClr val="89B714"/>
                </a:solidFill>
                <a:latin typeface="Tahoma"/>
                <a:cs typeface="Tahoma"/>
              </a:rPr>
              <a:t>Zorbs</a:t>
            </a:r>
            <a:r>
              <a:rPr lang="en-US" sz="2400" b="1" dirty="0" smtClean="0">
                <a:solidFill>
                  <a:srgbClr val="89B714"/>
                </a:solidFill>
                <a:latin typeface="Tahoma"/>
                <a:cs typeface="Tahoma"/>
              </a:rPr>
              <a:t> (possible new activity </a:t>
            </a:r>
            <a:r>
              <a:rPr lang="en-US" sz="2400" b="1" smtClean="0">
                <a:solidFill>
                  <a:srgbClr val="89B714"/>
                </a:solidFill>
                <a:latin typeface="Tahoma"/>
                <a:cs typeface="Tahoma"/>
              </a:rPr>
              <a:t>for </a:t>
            </a:r>
            <a:r>
              <a:rPr lang="en-US" sz="2400" b="1" smtClean="0">
                <a:solidFill>
                  <a:srgbClr val="89B714"/>
                </a:solidFill>
                <a:latin typeface="Tahoma"/>
                <a:cs typeface="Tahoma"/>
              </a:rPr>
              <a:t>2016)</a:t>
            </a:r>
            <a:endParaRPr lang="en-US" sz="2400" b="1" dirty="0">
              <a:solidFill>
                <a:srgbClr val="89B714"/>
              </a:solidFill>
              <a:latin typeface="Tahoma"/>
              <a:cs typeface="Tahoma"/>
            </a:endParaRPr>
          </a:p>
        </p:txBody>
      </p:sp>
      <p:sp>
        <p:nvSpPr>
          <p:cNvPr id="19" name="TextBox 18"/>
          <p:cNvSpPr txBox="1"/>
          <p:nvPr/>
        </p:nvSpPr>
        <p:spPr>
          <a:xfrm>
            <a:off x="446092" y="6034949"/>
            <a:ext cx="563134" cy="646331"/>
          </a:xfrm>
          <a:prstGeom prst="rect">
            <a:avLst/>
          </a:prstGeom>
          <a:solidFill>
            <a:srgbClr val="89B714"/>
          </a:solidFill>
        </p:spPr>
        <p:txBody>
          <a:bodyPr wrap="square" rtlCol="0">
            <a:spAutoFit/>
          </a:bodyPr>
          <a:lstStyle/>
          <a:p>
            <a:pPr algn="ctr"/>
            <a:r>
              <a:rPr lang="en-US" sz="3600" b="1" dirty="0" smtClean="0">
                <a:solidFill>
                  <a:schemeClr val="bg1"/>
                </a:solidFill>
                <a:latin typeface="Tahoma"/>
                <a:cs typeface="Tahoma"/>
              </a:rPr>
              <a:t>Z</a:t>
            </a:r>
            <a:endParaRPr lang="en-US" sz="3600" b="1" dirty="0">
              <a:solidFill>
                <a:schemeClr val="bg1"/>
              </a:solidFill>
              <a:latin typeface="Tahoma"/>
              <a:cs typeface="Tahoma"/>
            </a:endParaRPr>
          </a:p>
        </p:txBody>
      </p:sp>
      <p:sp>
        <p:nvSpPr>
          <p:cNvPr id="20" name="TextBox 19"/>
          <p:cNvSpPr txBox="1"/>
          <p:nvPr/>
        </p:nvSpPr>
        <p:spPr>
          <a:xfrm>
            <a:off x="1177430" y="5356734"/>
            <a:ext cx="967174" cy="461665"/>
          </a:xfrm>
          <a:prstGeom prst="rect">
            <a:avLst/>
          </a:prstGeom>
          <a:solidFill>
            <a:schemeClr val="bg1"/>
          </a:solidFill>
        </p:spPr>
        <p:txBody>
          <a:bodyPr wrap="square" rtlCol="0">
            <a:spAutoFit/>
          </a:bodyPr>
          <a:lstStyle/>
          <a:p>
            <a:r>
              <a:rPr lang="en-US" sz="2400" b="1" dirty="0" smtClean="0">
                <a:solidFill>
                  <a:srgbClr val="FF0000"/>
                </a:solidFill>
                <a:latin typeface="Tahoma"/>
                <a:cs typeface="Tahoma"/>
              </a:rPr>
              <a:t>You?</a:t>
            </a:r>
            <a:r>
              <a:rPr lang="en-US" sz="2400" b="1" dirty="0" smtClean="0">
                <a:solidFill>
                  <a:srgbClr val="89B714"/>
                </a:solidFill>
                <a:latin typeface="Tahoma"/>
                <a:cs typeface="Tahoma"/>
              </a:rPr>
              <a:t> </a:t>
            </a:r>
            <a:endParaRPr lang="en-US" sz="2400" b="1" dirty="0">
              <a:solidFill>
                <a:srgbClr val="89B714"/>
              </a:solidFill>
              <a:latin typeface="Tahoma"/>
              <a:cs typeface="Tahoma"/>
            </a:endParaRPr>
          </a:p>
        </p:txBody>
      </p:sp>
      <p:sp>
        <p:nvSpPr>
          <p:cNvPr id="21" name="TextBox 20"/>
          <p:cNvSpPr txBox="1"/>
          <p:nvPr/>
        </p:nvSpPr>
        <p:spPr>
          <a:xfrm>
            <a:off x="446093" y="5204442"/>
            <a:ext cx="563134" cy="646331"/>
          </a:xfrm>
          <a:prstGeom prst="rect">
            <a:avLst/>
          </a:prstGeom>
          <a:solidFill>
            <a:srgbClr val="89B714"/>
          </a:solidFill>
        </p:spPr>
        <p:txBody>
          <a:bodyPr wrap="square" rtlCol="0">
            <a:spAutoFit/>
          </a:bodyPr>
          <a:lstStyle/>
          <a:p>
            <a:pPr algn="ctr"/>
            <a:r>
              <a:rPr lang="en-US" sz="3600" b="1" dirty="0" smtClean="0">
                <a:solidFill>
                  <a:schemeClr val="bg1"/>
                </a:solidFill>
                <a:latin typeface="Tahoma"/>
                <a:cs typeface="Tahoma"/>
              </a:rPr>
              <a:t>Y</a:t>
            </a:r>
            <a:endParaRPr lang="en-US" sz="3600" b="1" dirty="0">
              <a:solidFill>
                <a:schemeClr val="bg1"/>
              </a:solidFill>
              <a:latin typeface="Tahoma"/>
              <a:cs typeface="Tahoma"/>
            </a:endParaRPr>
          </a:p>
        </p:txBody>
      </p:sp>
    </p:spTree>
    <p:extLst>
      <p:ext uri="{BB962C8B-B14F-4D97-AF65-F5344CB8AC3E}">
        <p14:creationId xmlns:p14="http://schemas.microsoft.com/office/powerpoint/2010/main" val="328382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pic>
        <p:nvPicPr>
          <p:cNvPr id="5" name="Picture 4" descr="Girls Flier 468.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76590" y="1553117"/>
            <a:ext cx="6970045" cy="4634339"/>
          </a:xfrm>
          <a:prstGeom prst="rect">
            <a:avLst/>
          </a:prstGeom>
        </p:spPr>
      </p:pic>
    </p:spTree>
    <p:extLst>
      <p:ext uri="{BB962C8B-B14F-4D97-AF65-F5344CB8AC3E}">
        <p14:creationId xmlns:p14="http://schemas.microsoft.com/office/powerpoint/2010/main" val="34045892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sp>
        <p:nvSpPr>
          <p:cNvPr id="18" name="TextBox 17"/>
          <p:cNvSpPr txBox="1"/>
          <p:nvPr/>
        </p:nvSpPr>
        <p:spPr>
          <a:xfrm>
            <a:off x="613946" y="1689913"/>
            <a:ext cx="7844254" cy="4524315"/>
          </a:xfrm>
          <a:prstGeom prst="rect">
            <a:avLst/>
          </a:prstGeom>
          <a:solidFill>
            <a:schemeClr val="bg1"/>
          </a:solidFill>
        </p:spPr>
        <p:txBody>
          <a:bodyPr wrap="square" rtlCol="0">
            <a:spAutoFit/>
          </a:bodyPr>
          <a:lstStyle/>
          <a:p>
            <a:r>
              <a:rPr lang="en-US" sz="2400" b="1" dirty="0" smtClean="0">
                <a:solidFill>
                  <a:srgbClr val="89B714"/>
                </a:solidFill>
                <a:latin typeface="Tahoma"/>
                <a:cs typeface="Tahoma"/>
              </a:rPr>
              <a:t>As well as providing an exceptional range of activities, the purpose of our holidays is to give those who attend the opportunity to explore the Christian faith. We do that by getting one of our leaders to give a very short presentation at the end of breakfast to give us a thought-provoking start to the day.  In the evening we hold a meeting where our live band leads some lively singing and then one of the leaders speaks briefly or leads a discussion.  There is an opportunity to extend this discussion for a few minutes in tent groups at what we call Quiet Time.</a:t>
            </a:r>
          </a:p>
        </p:txBody>
      </p:sp>
    </p:spTree>
    <p:extLst>
      <p:ext uri="{BB962C8B-B14F-4D97-AF65-F5344CB8AC3E}">
        <p14:creationId xmlns:p14="http://schemas.microsoft.com/office/powerpoint/2010/main" val="2717603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pic>
        <p:nvPicPr>
          <p:cNvPr id="5" name="Picture 4" descr="Girls Flier 153.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3998"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spTree>
    <p:extLst>
      <p:ext uri="{BB962C8B-B14F-4D97-AF65-F5344CB8AC3E}">
        <p14:creationId xmlns:p14="http://schemas.microsoft.com/office/powerpoint/2010/main" val="3171225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sp>
        <p:nvSpPr>
          <p:cNvPr id="18" name="TextBox 17"/>
          <p:cNvSpPr txBox="1"/>
          <p:nvPr/>
        </p:nvSpPr>
        <p:spPr>
          <a:xfrm>
            <a:off x="613946" y="1689913"/>
            <a:ext cx="7844254" cy="646331"/>
          </a:xfrm>
          <a:prstGeom prst="rect">
            <a:avLst/>
          </a:prstGeom>
          <a:solidFill>
            <a:srgbClr val="89B714"/>
          </a:solidFill>
        </p:spPr>
        <p:txBody>
          <a:bodyPr wrap="square" rtlCol="0">
            <a:spAutoFit/>
          </a:bodyPr>
          <a:lstStyle/>
          <a:p>
            <a:pPr algn="ctr"/>
            <a:r>
              <a:rPr lang="en-US" sz="3600" b="1" dirty="0" smtClean="0">
                <a:solidFill>
                  <a:schemeClr val="bg1"/>
                </a:solidFill>
                <a:latin typeface="Tahoma"/>
                <a:cs typeface="Tahoma"/>
              </a:rPr>
              <a:t>What Next?</a:t>
            </a:r>
          </a:p>
        </p:txBody>
      </p:sp>
      <p:sp>
        <p:nvSpPr>
          <p:cNvPr id="9" name="TextBox 8"/>
          <p:cNvSpPr txBox="1"/>
          <p:nvPr/>
        </p:nvSpPr>
        <p:spPr>
          <a:xfrm>
            <a:off x="613946" y="2597157"/>
            <a:ext cx="7844254" cy="2677656"/>
          </a:xfrm>
          <a:prstGeom prst="rect">
            <a:avLst/>
          </a:prstGeom>
          <a:solidFill>
            <a:schemeClr val="bg1"/>
          </a:solidFill>
        </p:spPr>
        <p:txBody>
          <a:bodyPr wrap="square" rtlCol="0">
            <a:spAutoFit/>
          </a:bodyPr>
          <a:lstStyle/>
          <a:p>
            <a:r>
              <a:rPr lang="en-US" sz="2400" b="1" dirty="0" smtClean="0">
                <a:solidFill>
                  <a:srgbClr val="89B714"/>
                </a:solidFill>
                <a:latin typeface="Tahoma"/>
                <a:cs typeface="Tahoma"/>
              </a:rPr>
              <a:t>If you are interested then ask for a leaflet which gives you the information you and your parents need including dates (17</a:t>
            </a:r>
            <a:r>
              <a:rPr lang="en-US" sz="2400" b="1" baseline="30000" dirty="0" smtClean="0">
                <a:solidFill>
                  <a:srgbClr val="89B714"/>
                </a:solidFill>
                <a:latin typeface="Tahoma"/>
                <a:cs typeface="Tahoma"/>
              </a:rPr>
              <a:t>th</a:t>
            </a:r>
            <a:r>
              <a:rPr lang="en-US" sz="2400" b="1" dirty="0" smtClean="0">
                <a:solidFill>
                  <a:srgbClr val="89B714"/>
                </a:solidFill>
                <a:latin typeface="Tahoma"/>
                <a:cs typeface="Tahoma"/>
              </a:rPr>
              <a:t> to 27</a:t>
            </a:r>
            <a:r>
              <a:rPr lang="en-US" sz="2400" b="1" baseline="30000" dirty="0" smtClean="0">
                <a:solidFill>
                  <a:srgbClr val="89B714"/>
                </a:solidFill>
                <a:latin typeface="Tahoma"/>
                <a:cs typeface="Tahoma"/>
              </a:rPr>
              <a:t>th</a:t>
            </a:r>
            <a:r>
              <a:rPr lang="en-US" sz="2400" b="1" dirty="0" smtClean="0">
                <a:solidFill>
                  <a:srgbClr val="89B714"/>
                </a:solidFill>
                <a:latin typeface="Tahoma"/>
                <a:cs typeface="Tahoma"/>
              </a:rPr>
              <a:t> August) and the cost.</a:t>
            </a:r>
          </a:p>
          <a:p>
            <a:endParaRPr lang="en-US" sz="2400" b="1" dirty="0">
              <a:solidFill>
                <a:srgbClr val="89B714"/>
              </a:solidFill>
              <a:latin typeface="Tahoma"/>
              <a:cs typeface="Tahoma"/>
            </a:endParaRPr>
          </a:p>
          <a:p>
            <a:r>
              <a:rPr lang="en-US" sz="2400" b="1" dirty="0" smtClean="0">
                <a:solidFill>
                  <a:srgbClr val="89B714"/>
                </a:solidFill>
                <a:latin typeface="Tahoma"/>
                <a:cs typeface="Tahoma"/>
              </a:rPr>
              <a:t>It also gives a link to the online booking system on our website.</a:t>
            </a:r>
          </a:p>
        </p:txBody>
      </p:sp>
      <p:sp>
        <p:nvSpPr>
          <p:cNvPr id="11" name="TextBox 10"/>
          <p:cNvSpPr txBox="1"/>
          <p:nvPr/>
        </p:nvSpPr>
        <p:spPr>
          <a:xfrm>
            <a:off x="628417" y="5638800"/>
            <a:ext cx="7844254" cy="553998"/>
          </a:xfrm>
          <a:prstGeom prst="rect">
            <a:avLst/>
          </a:prstGeom>
          <a:solidFill>
            <a:srgbClr val="89B714"/>
          </a:solidFill>
        </p:spPr>
        <p:txBody>
          <a:bodyPr wrap="square" rtlCol="0">
            <a:spAutoFit/>
          </a:bodyPr>
          <a:lstStyle/>
          <a:p>
            <a:pPr algn="ctr"/>
            <a:r>
              <a:rPr lang="en-US" sz="3000" b="1" dirty="0" err="1" smtClean="0">
                <a:solidFill>
                  <a:schemeClr val="bg1"/>
                </a:solidFill>
                <a:latin typeface="Tahoma"/>
                <a:cs typeface="Tahoma"/>
              </a:rPr>
              <a:t>www.rempstoneadventurecamp.org.uk</a:t>
            </a:r>
            <a:endParaRPr lang="en-US" sz="3000" b="1" dirty="0" smtClean="0">
              <a:solidFill>
                <a:schemeClr val="bg1"/>
              </a:solidFill>
              <a:latin typeface="Tahoma"/>
              <a:cs typeface="Tahoma"/>
            </a:endParaRPr>
          </a:p>
        </p:txBody>
      </p:sp>
    </p:spTree>
    <p:extLst>
      <p:ext uri="{BB962C8B-B14F-4D97-AF65-F5344CB8AC3E}">
        <p14:creationId xmlns:p14="http://schemas.microsoft.com/office/powerpoint/2010/main" val="49269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pic>
        <p:nvPicPr>
          <p:cNvPr id="9" name="Picture 8" descr="Site 002.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94849" y="3476564"/>
            <a:ext cx="4894755" cy="3257036"/>
          </a:xfrm>
          <a:prstGeom prst="rect">
            <a:avLst/>
          </a:prstGeom>
        </p:spPr>
      </p:pic>
      <p:pic>
        <p:nvPicPr>
          <p:cNvPr id="5" name="Picture 4" descr="Site 001.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936" y="1466732"/>
            <a:ext cx="5381653" cy="3581025"/>
          </a:xfrm>
          <a:prstGeom prst="rect">
            <a:avLst/>
          </a:prstGeom>
        </p:spPr>
      </p:pic>
      <p:pic>
        <p:nvPicPr>
          <p:cNvPr id="11" name="Picture 10" descr="Site 005.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66118" y="300400"/>
            <a:ext cx="5490589" cy="2488307"/>
          </a:xfrm>
          <a:prstGeom prst="rect">
            <a:avLst/>
          </a:prstGeom>
        </p:spPr>
      </p:pic>
    </p:spTree>
    <p:extLst>
      <p:ext uri="{BB962C8B-B14F-4D97-AF65-F5344CB8AC3E}">
        <p14:creationId xmlns:p14="http://schemas.microsoft.com/office/powerpoint/2010/main" val="2832387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sp>
        <p:nvSpPr>
          <p:cNvPr id="5" name="TextBox 4"/>
          <p:cNvSpPr txBox="1"/>
          <p:nvPr/>
        </p:nvSpPr>
        <p:spPr>
          <a:xfrm>
            <a:off x="1816605" y="4239071"/>
            <a:ext cx="6884294" cy="1938992"/>
          </a:xfrm>
          <a:prstGeom prst="rect">
            <a:avLst/>
          </a:prstGeom>
          <a:solidFill>
            <a:schemeClr val="bg1"/>
          </a:solidFill>
        </p:spPr>
        <p:txBody>
          <a:bodyPr wrap="square" rtlCol="0">
            <a:spAutoFit/>
          </a:bodyPr>
          <a:lstStyle/>
          <a:p>
            <a:r>
              <a:rPr lang="en-US" sz="2400" b="1" dirty="0" smtClean="0">
                <a:solidFill>
                  <a:srgbClr val="89B714"/>
                </a:solidFill>
                <a:latin typeface="Tahoma"/>
                <a:cs typeface="Tahoma"/>
              </a:rPr>
              <a:t>Campers live in large comfortable tents under the guidance of a tent leader. The tents are divided into two or three person rooms. We have a massive marquee for meals and meetings.</a:t>
            </a:r>
            <a:endParaRPr lang="en-US" sz="2400" b="1" dirty="0">
              <a:solidFill>
                <a:srgbClr val="89B714"/>
              </a:solidFill>
              <a:latin typeface="Tahoma"/>
              <a:cs typeface="Tahoma"/>
            </a:endParaRPr>
          </a:p>
        </p:txBody>
      </p:sp>
      <p:sp>
        <p:nvSpPr>
          <p:cNvPr id="11" name="TextBox 10"/>
          <p:cNvSpPr txBox="1"/>
          <p:nvPr/>
        </p:nvSpPr>
        <p:spPr>
          <a:xfrm>
            <a:off x="496552" y="2030790"/>
            <a:ext cx="7326309" cy="1569660"/>
          </a:xfrm>
          <a:prstGeom prst="rect">
            <a:avLst/>
          </a:prstGeom>
          <a:solidFill>
            <a:srgbClr val="89B714"/>
          </a:solidFill>
        </p:spPr>
        <p:txBody>
          <a:bodyPr wrap="square" rtlCol="0">
            <a:spAutoFit/>
          </a:bodyPr>
          <a:lstStyle/>
          <a:p>
            <a:r>
              <a:rPr lang="en-US" sz="2400" b="1" dirty="0" smtClean="0">
                <a:solidFill>
                  <a:schemeClr val="bg1"/>
                </a:solidFill>
                <a:latin typeface="Tahoma"/>
                <a:cs typeface="Tahoma"/>
              </a:rPr>
              <a:t>Our sheltered site close to the </a:t>
            </a:r>
            <a:r>
              <a:rPr lang="en-US" sz="2400" b="1" dirty="0" err="1" smtClean="0">
                <a:solidFill>
                  <a:schemeClr val="bg1"/>
                </a:solidFill>
                <a:latin typeface="Tahoma"/>
                <a:cs typeface="Tahoma"/>
              </a:rPr>
              <a:t>Burnbake</a:t>
            </a:r>
            <a:r>
              <a:rPr lang="en-US" sz="2400" b="1" dirty="0" smtClean="0">
                <a:solidFill>
                  <a:schemeClr val="bg1"/>
                </a:solidFill>
                <a:latin typeface="Tahoma"/>
                <a:cs typeface="Tahoma"/>
              </a:rPr>
              <a:t> Ropes Course has plenty of space for on-site games and the surrounding countryside and beaches are ideal for all the other activities.</a:t>
            </a:r>
            <a:endParaRPr lang="en-US" sz="2400" b="1" dirty="0">
              <a:solidFill>
                <a:schemeClr val="bg1"/>
              </a:solidFill>
              <a:latin typeface="Tahoma"/>
              <a:cs typeface="Tahoma"/>
            </a:endParaRPr>
          </a:p>
        </p:txBody>
      </p:sp>
    </p:spTree>
    <p:extLst>
      <p:ext uri="{BB962C8B-B14F-4D97-AF65-F5344CB8AC3E}">
        <p14:creationId xmlns:p14="http://schemas.microsoft.com/office/powerpoint/2010/main" val="2440393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Manoeuvre and Coasteering429.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0181" y="-1"/>
            <a:ext cx="10413169" cy="6929063"/>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spTree>
    <p:extLst>
      <p:ext uri="{BB962C8B-B14F-4D97-AF65-F5344CB8AC3E}">
        <p14:creationId xmlns:p14="http://schemas.microsoft.com/office/powerpoint/2010/main" val="1101141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pic>
        <p:nvPicPr>
          <p:cNvPr id="7" name="Picture 6" descr="Girls Flier 509.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800" y="1875897"/>
            <a:ext cx="2673275" cy="4020606"/>
          </a:xfrm>
          <a:prstGeom prst="rect">
            <a:avLst/>
          </a:prstGeom>
        </p:spPr>
      </p:pic>
      <p:pic>
        <p:nvPicPr>
          <p:cNvPr id="9" name="Picture 8" descr="Girls Flier 481.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40568" y="281302"/>
            <a:ext cx="4791743" cy="3185999"/>
          </a:xfrm>
          <a:prstGeom prst="rect">
            <a:avLst/>
          </a:prstGeom>
        </p:spPr>
      </p:pic>
      <p:pic>
        <p:nvPicPr>
          <p:cNvPr id="11" name="Picture 10" descr="Girls Flier 151.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24216" y="3708877"/>
            <a:ext cx="3962110" cy="2971583"/>
          </a:xfrm>
          <a:prstGeom prst="rect">
            <a:avLst/>
          </a:prstGeom>
        </p:spPr>
      </p:pic>
    </p:spTree>
    <p:extLst>
      <p:ext uri="{BB962C8B-B14F-4D97-AF65-F5344CB8AC3E}">
        <p14:creationId xmlns:p14="http://schemas.microsoft.com/office/powerpoint/2010/main" val="3800564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sp>
        <p:nvSpPr>
          <p:cNvPr id="5" name="TextBox 4"/>
          <p:cNvSpPr txBox="1"/>
          <p:nvPr/>
        </p:nvSpPr>
        <p:spPr>
          <a:xfrm>
            <a:off x="327998" y="1916044"/>
            <a:ext cx="6884294" cy="1938992"/>
          </a:xfrm>
          <a:prstGeom prst="rect">
            <a:avLst/>
          </a:prstGeom>
          <a:solidFill>
            <a:schemeClr val="bg1"/>
          </a:solidFill>
        </p:spPr>
        <p:txBody>
          <a:bodyPr wrap="square" rtlCol="0">
            <a:spAutoFit/>
          </a:bodyPr>
          <a:lstStyle/>
          <a:p>
            <a:r>
              <a:rPr lang="en-US" sz="2400" b="1" dirty="0" smtClean="0">
                <a:solidFill>
                  <a:srgbClr val="89B714"/>
                </a:solidFill>
                <a:latin typeface="Tahoma"/>
                <a:cs typeface="Tahoma"/>
              </a:rPr>
              <a:t>There are a few things we all do together but most days you will get a choice of different activities. Some will be energetic and adrenalin filled – others will be more chilled.  It’s up to you.</a:t>
            </a:r>
            <a:endParaRPr lang="en-US" sz="2400" b="1" dirty="0">
              <a:solidFill>
                <a:srgbClr val="89B714"/>
              </a:solidFill>
              <a:latin typeface="Tahoma"/>
              <a:cs typeface="Tahoma"/>
            </a:endParaRPr>
          </a:p>
        </p:txBody>
      </p:sp>
      <p:sp>
        <p:nvSpPr>
          <p:cNvPr id="11" name="TextBox 10"/>
          <p:cNvSpPr txBox="1"/>
          <p:nvPr/>
        </p:nvSpPr>
        <p:spPr>
          <a:xfrm>
            <a:off x="1522248" y="4391470"/>
            <a:ext cx="7326309" cy="1938992"/>
          </a:xfrm>
          <a:prstGeom prst="rect">
            <a:avLst/>
          </a:prstGeom>
          <a:solidFill>
            <a:srgbClr val="89B714"/>
          </a:solidFill>
        </p:spPr>
        <p:txBody>
          <a:bodyPr wrap="square" rtlCol="0">
            <a:spAutoFit/>
          </a:bodyPr>
          <a:lstStyle/>
          <a:p>
            <a:r>
              <a:rPr lang="en-US" sz="2400" b="1" dirty="0" smtClean="0">
                <a:solidFill>
                  <a:schemeClr val="bg1"/>
                </a:solidFill>
                <a:latin typeface="Tahoma"/>
                <a:cs typeface="Tahoma"/>
              </a:rPr>
              <a:t>Our food is legendary.  You get a full on cooked breakfast, a decent packed lunch, a substantial two course supper and a bedtime snack.  If you are still hungry there is a well stocked tuck shop.</a:t>
            </a:r>
            <a:endParaRPr lang="en-US" sz="2400" b="1" dirty="0">
              <a:solidFill>
                <a:schemeClr val="bg1"/>
              </a:solidFill>
              <a:latin typeface="Tahoma"/>
              <a:cs typeface="Tahoma"/>
            </a:endParaRPr>
          </a:p>
        </p:txBody>
      </p:sp>
    </p:spTree>
    <p:extLst>
      <p:ext uri="{BB962C8B-B14F-4D97-AF65-F5344CB8AC3E}">
        <p14:creationId xmlns:p14="http://schemas.microsoft.com/office/powerpoint/2010/main" val="2227831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327998" y="300400"/>
            <a:ext cx="2657626" cy="646331"/>
          </a:xfrm>
          <a:prstGeom prst="rect">
            <a:avLst/>
          </a:prstGeom>
          <a:solidFill>
            <a:srgbClr val="89B714"/>
          </a:solidFill>
        </p:spPr>
        <p:txBody>
          <a:bodyPr wrap="square" rtlCol="0">
            <a:spAutoFit/>
          </a:bodyPr>
          <a:lstStyle/>
          <a:p>
            <a:r>
              <a:rPr lang="en-US" sz="3600" b="1" dirty="0" err="1" smtClean="0">
                <a:solidFill>
                  <a:schemeClr val="bg1"/>
                </a:solidFill>
                <a:latin typeface="Tahoma"/>
                <a:cs typeface="Tahoma"/>
              </a:rPr>
              <a:t>rempstone</a:t>
            </a:r>
            <a:r>
              <a:rPr lang="en-US" sz="3600" b="1" dirty="0" smtClean="0">
                <a:solidFill>
                  <a:schemeClr val="bg1"/>
                </a:solidFill>
                <a:latin typeface="Tahoma"/>
                <a:cs typeface="Tahoma"/>
              </a:rPr>
              <a:t> </a:t>
            </a:r>
            <a:endParaRPr lang="en-US" sz="3600" b="1" dirty="0">
              <a:solidFill>
                <a:schemeClr val="bg1"/>
              </a:solidFill>
              <a:latin typeface="Tahoma"/>
              <a:cs typeface="Tahoma"/>
            </a:endParaRPr>
          </a:p>
        </p:txBody>
      </p:sp>
      <p:sp>
        <p:nvSpPr>
          <p:cNvPr id="8" name="Rectangle 7"/>
          <p:cNvSpPr/>
          <p:nvPr/>
        </p:nvSpPr>
        <p:spPr>
          <a:xfrm>
            <a:off x="3994849" y="2413915"/>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08303" y="957994"/>
            <a:ext cx="2077322" cy="369332"/>
          </a:xfrm>
          <a:prstGeom prst="rect">
            <a:avLst/>
          </a:prstGeom>
          <a:solidFill>
            <a:schemeClr val="bg1"/>
          </a:solidFill>
        </p:spPr>
        <p:txBody>
          <a:bodyPr wrap="square" rtlCol="0">
            <a:spAutoFit/>
          </a:bodyPr>
          <a:lstStyle/>
          <a:p>
            <a:pPr algn="ctr"/>
            <a:r>
              <a:rPr lang="en-US" b="1" dirty="0" smtClean="0">
                <a:solidFill>
                  <a:srgbClr val="89B714"/>
                </a:solidFill>
                <a:latin typeface="Tahoma"/>
                <a:cs typeface="Tahoma"/>
              </a:rPr>
              <a:t>adventure camp</a:t>
            </a:r>
            <a:endParaRPr lang="en-US" b="1" dirty="0">
              <a:solidFill>
                <a:srgbClr val="89B714"/>
              </a:solidFill>
              <a:latin typeface="Tahoma"/>
              <a:cs typeface="Tahoma"/>
            </a:endParaRPr>
          </a:p>
        </p:txBody>
      </p:sp>
      <p:pic>
        <p:nvPicPr>
          <p:cNvPr id="5" name="Picture 4" descr="Girls Flier 799.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66085" y="3268159"/>
            <a:ext cx="5399121" cy="3589841"/>
          </a:xfrm>
          <a:prstGeom prst="rect">
            <a:avLst/>
          </a:prstGeom>
        </p:spPr>
      </p:pic>
      <p:pic>
        <p:nvPicPr>
          <p:cNvPr id="7" name="Picture 6" descr="Girls Flier 823.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7998" y="1475245"/>
            <a:ext cx="4667835" cy="3103614"/>
          </a:xfrm>
          <a:prstGeom prst="rect">
            <a:avLst/>
          </a:prstGeom>
        </p:spPr>
      </p:pic>
    </p:spTree>
    <p:extLst>
      <p:ext uri="{BB962C8B-B14F-4D97-AF65-F5344CB8AC3E}">
        <p14:creationId xmlns:p14="http://schemas.microsoft.com/office/powerpoint/2010/main" val="26063895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981</TotalTime>
  <Words>630</Words>
  <Application>Microsoft Office PowerPoint</Application>
  <PresentationFormat>On-screen Show (4:3)</PresentationFormat>
  <Paragraphs>138</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Elbourne</dc:creator>
  <cp:lastModifiedBy>Dave</cp:lastModifiedBy>
  <cp:revision>29</cp:revision>
  <dcterms:created xsi:type="dcterms:W3CDTF">2014-06-20T21:25:56Z</dcterms:created>
  <dcterms:modified xsi:type="dcterms:W3CDTF">2016-01-09T21:19:26Z</dcterms:modified>
</cp:coreProperties>
</file>